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60" r:id="rId3"/>
    <p:sldId id="262" r:id="rId4"/>
    <p:sldId id="257" r:id="rId5"/>
    <p:sldId id="264" r:id="rId6"/>
    <p:sldId id="261" r:id="rId7"/>
    <p:sldId id="263" r:id="rId8"/>
    <p:sldId id="265" r:id="rId9"/>
    <p:sldId id="267" r:id="rId10"/>
    <p:sldId id="266" r:id="rId11"/>
    <p:sldId id="268" r:id="rId12"/>
    <p:sldId id="269" r:id="rId13"/>
    <p:sldId id="270" r:id="rId14"/>
    <p:sldId id="272" r:id="rId15"/>
    <p:sldId id="273" r:id="rId16"/>
    <p:sldId id="274" r:id="rId17"/>
    <p:sldId id="275" r:id="rId18"/>
    <p:sldId id="276" r:id="rId19"/>
    <p:sldId id="277" r:id="rId20"/>
    <p:sldId id="271" r:id="rId21"/>
    <p:sldId id="258" r:id="rId2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29"/>
  </p:normalViewPr>
  <p:slideViewPr>
    <p:cSldViewPr snapToGrid="0" snapToObjects="1">
      <p:cViewPr>
        <p:scale>
          <a:sx n="69" d="100"/>
          <a:sy n="69" d="100"/>
        </p:scale>
        <p:origin x="1032" y="10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4234A5-7E01-0E4C-B4CC-8F903F3F640B}" type="datetimeFigureOut">
              <a:rPr lang="it-IT" smtClean="0"/>
              <a:t>13/07/22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A121ED-07F2-664D-B7B0-9945EB9307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2908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A121ED-07F2-664D-B7B0-9945EB9307CC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4438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05A320-D7A4-DF4C-B89E-3AD88ACA75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9E6693E-A595-0F46-B4D6-6D58444ADD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B277BB0-F359-9049-A80D-A4C9F5F45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8228E-2613-9844-9286-101012422411}" type="datetimeFigureOut">
              <a:rPr lang="it-IT" smtClean="0"/>
              <a:t>13/07/22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0B56E91-A12F-5248-901A-3793EDA62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6E9C02C-B353-E948-8B33-6A3CEBD4F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FDDD2-3683-9C4C-9719-06C9ED92E6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5051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7F9D9B-D605-8F41-9953-2C5264B20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58A9CB6-F52E-3A45-BBD1-675313F088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2F492C6-9A75-1C49-BA82-581C1FD18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8228E-2613-9844-9286-101012422411}" type="datetimeFigureOut">
              <a:rPr lang="it-IT" smtClean="0"/>
              <a:t>13/07/22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A8876E9-A105-F842-A941-171E583E6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486C45D-FC2F-7B42-8C1A-8B5039478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FDDD2-3683-9C4C-9719-06C9ED92E6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8429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D709526-3781-E746-A32F-FDF7401327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99116BE-7A34-5C4E-9EE9-EC8EC03C64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ED37541-E07F-F844-B9F3-57558C27D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8228E-2613-9844-9286-101012422411}" type="datetimeFigureOut">
              <a:rPr lang="it-IT" smtClean="0"/>
              <a:t>13/07/22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56B2C09-6332-B248-A5BF-9A4494157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33B4A55-2FB7-DA49-BD54-0A1B349CA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FDDD2-3683-9C4C-9719-06C9ED92E6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2072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9C5D18-EFB1-7845-B47F-206E1976D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B3FAD89-79F6-7C49-B2D1-57368D42CD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F7EF1FE-32BF-3D47-85B1-967C9021B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8228E-2613-9844-9286-101012422411}" type="datetimeFigureOut">
              <a:rPr lang="it-IT" smtClean="0"/>
              <a:t>13/07/22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F1481E6-F27D-CB4F-B1E2-4DFEAFC04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20CC409-67CA-7743-9A68-462EAF81B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FDDD2-3683-9C4C-9719-06C9ED92E6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4059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8EFB5D-8A6F-D445-997D-A446D9E3F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34B0814-CEC6-0E4A-9E70-A3C3019277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E674346-4A1B-B946-A681-C3671994C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8228E-2613-9844-9286-101012422411}" type="datetimeFigureOut">
              <a:rPr lang="it-IT" smtClean="0"/>
              <a:t>13/07/22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3655669-375B-0A4A-8140-CA1F214B0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E57782C-466C-E64E-8667-9FAF788DC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FDDD2-3683-9C4C-9719-06C9ED92E6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2693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5E7FDD-E5F5-6041-AC1A-6938FE89A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80B2A3D-C091-4B4A-97BF-8108AA0A38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60D80EA-2A44-FE40-84FD-E0AD66D24E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DF05932-5EB0-5844-900E-0F7D30729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8228E-2613-9844-9286-101012422411}" type="datetimeFigureOut">
              <a:rPr lang="it-IT" smtClean="0"/>
              <a:t>13/07/22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70DFB38-AEB3-C648-AC77-1160097FC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2287D36-B485-934D-AFAA-BC372356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FDDD2-3683-9C4C-9719-06C9ED92E6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1601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D5B001-3518-A44E-9F65-A774DE031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BED4EF5-84E1-1B40-9DE6-4A377979C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924B184-FEA9-0B4C-ABD2-2A4A1D506C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D4BF241-BEEB-7941-84C0-BCF32AEC18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F6F1BE9-B30B-3243-B901-BBA86423AB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E4940058-5676-9542-ACDA-1B3D646A9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8228E-2613-9844-9286-101012422411}" type="datetimeFigureOut">
              <a:rPr lang="it-IT" smtClean="0"/>
              <a:t>13/07/22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B9BDF06-A179-3246-AB5A-0F818DD1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D896E3E-1975-2F41-8182-53551E30D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FDDD2-3683-9C4C-9719-06C9ED92E6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3435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2D170D-EAD8-5B47-86F1-7CF9B0A07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FF0550D-B537-3D4A-A4EA-CB9A294E8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8228E-2613-9844-9286-101012422411}" type="datetimeFigureOut">
              <a:rPr lang="it-IT" smtClean="0"/>
              <a:t>13/07/22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DF37BE2-0FDB-DE43-B677-508073FAE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1579A7C-092B-E74D-81D3-106FB577B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FDDD2-3683-9C4C-9719-06C9ED92E6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311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363627F-60BF-5040-BA93-3F64C9F13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8228E-2613-9844-9286-101012422411}" type="datetimeFigureOut">
              <a:rPr lang="it-IT" smtClean="0"/>
              <a:t>13/07/22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BED6D22-4831-5849-B701-395793C46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DDEAED6-79BA-2B45-882F-CEEE675DE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FDDD2-3683-9C4C-9719-06C9ED92E6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1796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991A49-8AD0-7542-974D-90EF3426B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95AF3DD-FF2B-924C-944F-12D093E6C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959E94C-8A18-AD40-90AD-178F15FB1B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20F625C-78A6-0843-94F0-1D2252652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8228E-2613-9844-9286-101012422411}" type="datetimeFigureOut">
              <a:rPr lang="it-IT" smtClean="0"/>
              <a:t>13/07/22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987E66D-F4A2-B946-9153-4CA30D8CE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CCFE9EB-B6DF-D64C-B30F-047B78AAF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FDDD2-3683-9C4C-9719-06C9ED92E6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0077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08A209-731D-9E43-B485-A1B83DC02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568E0E8-0D0D-F342-B4DF-04B4257CDD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8364F0B-5812-D347-B4D5-FE2323559A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A1BDA37-0170-B440-B610-972A15748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8228E-2613-9844-9286-101012422411}" type="datetimeFigureOut">
              <a:rPr lang="it-IT" smtClean="0"/>
              <a:t>13/07/22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E353F92-BFCB-6B43-A95B-4D9858ADA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349264D-2838-7141-B9B8-493C27635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FDDD2-3683-9C4C-9719-06C9ED92E6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8472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22626B3-3128-B247-99D0-86955BB2B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D2FE620-5AEE-2740-A2D9-CB16FF2EF8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1294118-C390-324D-956C-22DCB00548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98228E-2613-9844-9286-101012422411}" type="datetimeFigureOut">
              <a:rPr lang="it-IT" smtClean="0"/>
              <a:t>13/07/22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C0EB1BE-FB54-664F-9670-93F5FBCCD2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48339CB-BC89-9C47-8BFD-8B6A3D298F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FDDD2-3683-9C4C-9719-06C9ED92E6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2913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3" Type="http://schemas.openxmlformats.org/officeDocument/2006/relationships/image" Target="../media/image2.tiff"/><Relationship Id="rId7" Type="http://schemas.openxmlformats.org/officeDocument/2006/relationships/image" Target="../media/image26.emf"/><Relationship Id="rId12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emf"/><Relationship Id="rId9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863D0E1E-4A67-08E9-8217-CCD172C71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8924"/>
            <a:ext cx="12192000" cy="6858000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911E94D3-3277-D444-9D73-54EFBF062023}"/>
              </a:ext>
            </a:extLst>
          </p:cNvPr>
          <p:cNvSpPr/>
          <p:nvPr/>
        </p:nvSpPr>
        <p:spPr>
          <a:xfrm>
            <a:off x="0" y="-18924"/>
            <a:ext cx="12205851" cy="6876924"/>
          </a:xfrm>
          <a:prstGeom prst="rect">
            <a:avLst/>
          </a:prstGeom>
          <a:solidFill>
            <a:schemeClr val="tx1"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2D141DDD-1875-074C-BE1D-6F6F43C3EB69}"/>
              </a:ext>
            </a:extLst>
          </p:cNvPr>
          <p:cNvSpPr/>
          <p:nvPr/>
        </p:nvSpPr>
        <p:spPr>
          <a:xfrm>
            <a:off x="0" y="0"/>
            <a:ext cx="12192000" cy="1611824"/>
          </a:xfrm>
          <a:prstGeom prst="rect">
            <a:avLst/>
          </a:prstGeom>
          <a:solidFill>
            <a:schemeClr val="bg1">
              <a:alpha val="75427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A6306BF6-F6D9-B641-B223-D49C59F6B87E}"/>
              </a:ext>
            </a:extLst>
          </p:cNvPr>
          <p:cNvSpPr/>
          <p:nvPr/>
        </p:nvSpPr>
        <p:spPr>
          <a:xfrm>
            <a:off x="2384386" y="3586574"/>
            <a:ext cx="7405148" cy="1866145"/>
          </a:xfrm>
          <a:prstGeom prst="rect">
            <a:avLst/>
          </a:prstGeom>
          <a:solidFill>
            <a:schemeClr val="bg1">
              <a:alpha val="52953"/>
            </a:schemeClr>
          </a:solidFill>
          <a:ln>
            <a:noFill/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seo Sans 300" panose="02000000000000000000" pitchFamily="2" charset="77"/>
              </a:rPr>
              <a:t>WP 3 – Task 3.5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5A243289-903F-FD42-94D0-44275DA4232D}"/>
              </a:ext>
            </a:extLst>
          </p:cNvPr>
          <p:cNvSpPr/>
          <p:nvPr/>
        </p:nvSpPr>
        <p:spPr>
          <a:xfrm>
            <a:off x="2642295" y="5666083"/>
            <a:ext cx="6889330" cy="681451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seo Sans 300" panose="02000000000000000000" pitchFamily="2" charset="77"/>
              </a:rPr>
              <a:t>Prof.ssa Teresa De Pilli</a:t>
            </a:r>
          </a:p>
          <a:p>
            <a:pPr algn="ctr"/>
            <a:r>
              <a:rPr lang="it-IT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seo Sans 300" panose="02000000000000000000" pitchFamily="2" charset="77"/>
              </a:rPr>
              <a:t>Università di Foggia – Dipartimento DAFNE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38D23475-F236-184F-85FE-79F0C17626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4863" y="195500"/>
            <a:ext cx="9322272" cy="1090194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B05EA34-4EFA-444B-A8D3-5DA62D1FB068}"/>
              </a:ext>
            </a:extLst>
          </p:cNvPr>
          <p:cNvSpPr txBox="1"/>
          <p:nvPr/>
        </p:nvSpPr>
        <p:spPr>
          <a:xfrm>
            <a:off x="1738813" y="1285695"/>
            <a:ext cx="87143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Misura 16 - Cooperazione - Sottomisura 16.2 “Sostegno a progetti pilota e allo sviluppo di nuovi prodotti, pratiche, processi e tecnologie”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49B10E6D-A9BF-854C-A7D1-049B92D811C1}"/>
              </a:ext>
            </a:extLst>
          </p:cNvPr>
          <p:cNvSpPr/>
          <p:nvPr/>
        </p:nvSpPr>
        <p:spPr>
          <a:xfrm>
            <a:off x="3609892" y="1698480"/>
            <a:ext cx="4277802" cy="1752308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i="1" dirty="0">
              <a:solidFill>
                <a:schemeClr val="tx1"/>
              </a:solidFill>
            </a:endParaRPr>
          </a:p>
        </p:txBody>
      </p:sp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B497F43C-2CAC-D1B8-BCFC-92442C431F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5308" y="1825188"/>
            <a:ext cx="377825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817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CF64C93-EF28-B15C-F467-1935C99F3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2F1E861A-F1D7-0F41-AB9F-B9C170DDCFF0}"/>
              </a:ext>
            </a:extLst>
          </p:cNvPr>
          <p:cNvSpPr/>
          <p:nvPr/>
        </p:nvSpPr>
        <p:spPr>
          <a:xfrm>
            <a:off x="0" y="-1"/>
            <a:ext cx="12205851" cy="6858000"/>
          </a:xfrm>
          <a:prstGeom prst="rect">
            <a:avLst/>
          </a:prstGeom>
          <a:solidFill>
            <a:schemeClr val="tx1">
              <a:alpha val="17278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AF569539-B823-794E-B4C5-5A7AF77504E1}"/>
              </a:ext>
            </a:extLst>
          </p:cNvPr>
          <p:cNvSpPr/>
          <p:nvPr/>
        </p:nvSpPr>
        <p:spPr>
          <a:xfrm>
            <a:off x="1607145" y="1378679"/>
            <a:ext cx="10341393" cy="5213692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sz="5000" b="1" dirty="0">
              <a:solidFill>
                <a:schemeClr val="tx1"/>
              </a:solidFill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C854C58-387D-0A49-A513-6CFBEF271E41}"/>
              </a:ext>
            </a:extLst>
          </p:cNvPr>
          <p:cNvSpPr/>
          <p:nvPr/>
        </p:nvSpPr>
        <p:spPr>
          <a:xfrm>
            <a:off x="-13851" y="1"/>
            <a:ext cx="12205851" cy="1252330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glow>
              <a:schemeClr val="accent1">
                <a:alpha val="23851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EE99D5C-7F57-ED48-B2F5-6D9B87F86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667" y="195989"/>
            <a:ext cx="10490666" cy="720183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0BF653F-A69F-824B-BB44-420B20D2FF60}"/>
              </a:ext>
            </a:extLst>
          </p:cNvPr>
          <p:cNvSpPr txBox="1"/>
          <p:nvPr/>
        </p:nvSpPr>
        <p:spPr>
          <a:xfrm>
            <a:off x="1731887" y="902924"/>
            <a:ext cx="87143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Misura 16 - Cooperazione - Sottomisura 16.2 “Sostegno a progetti pilota e allo sviluppo di nuovi prodotti, pratiche, processi e tecnologie”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8A746564-F65F-D89B-3177-5A97B2E42232}"/>
              </a:ext>
            </a:extLst>
          </p:cNvPr>
          <p:cNvSpPr/>
          <p:nvPr/>
        </p:nvSpPr>
        <p:spPr>
          <a:xfrm>
            <a:off x="69014" y="3428999"/>
            <a:ext cx="1479601" cy="917653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5000" dirty="0">
                <a:solidFill>
                  <a:schemeClr val="tx1"/>
                </a:solidFill>
              </a:rPr>
              <a:t>   </a:t>
            </a:r>
            <a:endParaRPr lang="it-IT" sz="5000" b="1" dirty="0">
              <a:solidFill>
                <a:schemeClr val="tx1"/>
              </a:solidFill>
            </a:endParaRPr>
          </a:p>
        </p:txBody>
      </p:sp>
      <p:pic>
        <p:nvPicPr>
          <p:cNvPr id="15" name="Immagine 14" descr="Immagine che contiene testo&#10;&#10;Descrizione generata automaticamente">
            <a:extLst>
              <a:ext uri="{FF2B5EF4-FFF2-40B4-BE49-F238E27FC236}">
                <a16:creationId xmlns:a16="http://schemas.microsoft.com/office/drawing/2014/main" id="{B7DDB6CC-66F2-B3B3-9915-5E06D325D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62" y="3689121"/>
            <a:ext cx="1408370" cy="60595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9963133B-D749-1D2E-1A6F-3CD79C8123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2634" y="1584026"/>
            <a:ext cx="7073626" cy="462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806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CF64C93-EF28-B15C-F467-1935C99F3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2F1E861A-F1D7-0F41-AB9F-B9C170DDCFF0}"/>
              </a:ext>
            </a:extLst>
          </p:cNvPr>
          <p:cNvSpPr/>
          <p:nvPr/>
        </p:nvSpPr>
        <p:spPr>
          <a:xfrm>
            <a:off x="0" y="-1"/>
            <a:ext cx="12205851" cy="6858000"/>
          </a:xfrm>
          <a:prstGeom prst="rect">
            <a:avLst/>
          </a:prstGeom>
          <a:solidFill>
            <a:schemeClr val="tx1">
              <a:alpha val="17278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AF569539-B823-794E-B4C5-5A7AF77504E1}"/>
              </a:ext>
            </a:extLst>
          </p:cNvPr>
          <p:cNvSpPr/>
          <p:nvPr/>
        </p:nvSpPr>
        <p:spPr>
          <a:xfrm>
            <a:off x="1607145" y="1378679"/>
            <a:ext cx="10341393" cy="5213692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sz="5000" b="1" dirty="0">
              <a:solidFill>
                <a:schemeClr val="tx1"/>
              </a:solidFill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C854C58-387D-0A49-A513-6CFBEF271E41}"/>
              </a:ext>
            </a:extLst>
          </p:cNvPr>
          <p:cNvSpPr/>
          <p:nvPr/>
        </p:nvSpPr>
        <p:spPr>
          <a:xfrm>
            <a:off x="-13851" y="1"/>
            <a:ext cx="12205851" cy="1252330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glow>
              <a:schemeClr val="accent1">
                <a:alpha val="23851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EE99D5C-7F57-ED48-B2F5-6D9B87F86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667" y="195989"/>
            <a:ext cx="10490666" cy="720183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0BF653F-A69F-824B-BB44-420B20D2FF60}"/>
              </a:ext>
            </a:extLst>
          </p:cNvPr>
          <p:cNvSpPr txBox="1"/>
          <p:nvPr/>
        </p:nvSpPr>
        <p:spPr>
          <a:xfrm>
            <a:off x="1731887" y="902924"/>
            <a:ext cx="87143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Misura 16 - Cooperazione - Sottomisura 16.2 “Sostegno a progetti pilota e allo sviluppo di nuovi prodotti, pratiche, processi e tecnologie”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8A746564-F65F-D89B-3177-5A97B2E42232}"/>
              </a:ext>
            </a:extLst>
          </p:cNvPr>
          <p:cNvSpPr/>
          <p:nvPr/>
        </p:nvSpPr>
        <p:spPr>
          <a:xfrm>
            <a:off x="69014" y="3428999"/>
            <a:ext cx="1479601" cy="917653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5000" dirty="0">
                <a:solidFill>
                  <a:schemeClr val="tx1"/>
                </a:solidFill>
              </a:rPr>
              <a:t>   </a:t>
            </a:r>
            <a:endParaRPr lang="it-IT" sz="5000" b="1" dirty="0">
              <a:solidFill>
                <a:schemeClr val="tx1"/>
              </a:solidFill>
            </a:endParaRPr>
          </a:p>
        </p:txBody>
      </p:sp>
      <p:pic>
        <p:nvPicPr>
          <p:cNvPr id="15" name="Immagine 14" descr="Immagine che contiene testo&#10;&#10;Descrizione generata automaticamente">
            <a:extLst>
              <a:ext uri="{FF2B5EF4-FFF2-40B4-BE49-F238E27FC236}">
                <a16:creationId xmlns:a16="http://schemas.microsoft.com/office/drawing/2014/main" id="{B7DDB6CC-66F2-B3B3-9915-5E06D325D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62" y="3689121"/>
            <a:ext cx="1408370" cy="605954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5D698A12-D349-5B40-82F9-05A3E3180F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5760" y="1600958"/>
            <a:ext cx="7247466" cy="473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350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08C95CA-B10E-195E-317E-8066EBE9B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2F1E861A-F1D7-0F41-AB9F-B9C170DDCFF0}"/>
              </a:ext>
            </a:extLst>
          </p:cNvPr>
          <p:cNvSpPr/>
          <p:nvPr/>
        </p:nvSpPr>
        <p:spPr>
          <a:xfrm>
            <a:off x="0" y="-1"/>
            <a:ext cx="12205851" cy="6857999"/>
          </a:xfrm>
          <a:prstGeom prst="rect">
            <a:avLst/>
          </a:prstGeom>
          <a:solidFill>
            <a:schemeClr val="tx1">
              <a:alpha val="17278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AF569539-B823-794E-B4C5-5A7AF77504E1}"/>
              </a:ext>
            </a:extLst>
          </p:cNvPr>
          <p:cNvSpPr/>
          <p:nvPr/>
        </p:nvSpPr>
        <p:spPr>
          <a:xfrm>
            <a:off x="341416" y="1627423"/>
            <a:ext cx="11495314" cy="3911488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C854C58-387D-0A49-A513-6CFBEF271E41}"/>
              </a:ext>
            </a:extLst>
          </p:cNvPr>
          <p:cNvSpPr/>
          <p:nvPr/>
        </p:nvSpPr>
        <p:spPr>
          <a:xfrm>
            <a:off x="-13851" y="1"/>
            <a:ext cx="12205851" cy="1252330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glow>
              <a:schemeClr val="accent1">
                <a:alpha val="23851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EE99D5C-7F57-ED48-B2F5-6D9B87F86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667" y="195989"/>
            <a:ext cx="10490666" cy="720183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0BF653F-A69F-824B-BB44-420B20D2FF60}"/>
              </a:ext>
            </a:extLst>
          </p:cNvPr>
          <p:cNvSpPr txBox="1"/>
          <p:nvPr/>
        </p:nvSpPr>
        <p:spPr>
          <a:xfrm>
            <a:off x="1731887" y="902924"/>
            <a:ext cx="87143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Misura 16 - Cooperazione - Sottomisura 16.2 “Sostegno a progetti pilota e allo sviluppo di nuovi prodotti, pratiche, processi e tecnologie”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A9E5F5DB-ADB7-3928-2B8A-B3355FA3D389}"/>
              </a:ext>
            </a:extLst>
          </p:cNvPr>
          <p:cNvSpPr/>
          <p:nvPr/>
        </p:nvSpPr>
        <p:spPr>
          <a:xfrm>
            <a:off x="5356199" y="5734171"/>
            <a:ext cx="1479601" cy="917653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5000" dirty="0">
                <a:solidFill>
                  <a:schemeClr val="tx1"/>
                </a:solidFill>
              </a:rPr>
              <a:t>   </a:t>
            </a:r>
            <a:endParaRPr lang="it-IT" sz="5000" b="1" dirty="0">
              <a:solidFill>
                <a:schemeClr val="tx1"/>
              </a:solidFill>
            </a:endParaRPr>
          </a:p>
        </p:txBody>
      </p:sp>
      <p:pic>
        <p:nvPicPr>
          <p:cNvPr id="16" name="Immagine 15" descr="Immagine che contiene testo&#10;&#10;Descrizione generata automaticamente">
            <a:extLst>
              <a:ext uri="{FF2B5EF4-FFF2-40B4-BE49-F238E27FC236}">
                <a16:creationId xmlns:a16="http://schemas.microsoft.com/office/drawing/2014/main" id="{7B9FD8F9-41B7-07FF-1229-52EB157608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9647" y="5994293"/>
            <a:ext cx="1408370" cy="605954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C1F4EA57-E4F5-02CE-785E-C667CBB30A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8316" y="1886858"/>
            <a:ext cx="5295368" cy="346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36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CF64C93-EF28-B15C-F467-1935C99F3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2F1E861A-F1D7-0F41-AB9F-B9C170DDCFF0}"/>
              </a:ext>
            </a:extLst>
          </p:cNvPr>
          <p:cNvSpPr/>
          <p:nvPr/>
        </p:nvSpPr>
        <p:spPr>
          <a:xfrm>
            <a:off x="0" y="-1"/>
            <a:ext cx="12205851" cy="6858000"/>
          </a:xfrm>
          <a:prstGeom prst="rect">
            <a:avLst/>
          </a:prstGeom>
          <a:solidFill>
            <a:schemeClr val="tx1">
              <a:alpha val="17278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AF569539-B823-794E-B4C5-5A7AF77504E1}"/>
              </a:ext>
            </a:extLst>
          </p:cNvPr>
          <p:cNvSpPr/>
          <p:nvPr/>
        </p:nvSpPr>
        <p:spPr>
          <a:xfrm>
            <a:off x="1607145" y="1378679"/>
            <a:ext cx="10341393" cy="5213692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sz="5000" b="1" dirty="0">
              <a:solidFill>
                <a:schemeClr val="tx1"/>
              </a:solidFill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C854C58-387D-0A49-A513-6CFBEF271E41}"/>
              </a:ext>
            </a:extLst>
          </p:cNvPr>
          <p:cNvSpPr/>
          <p:nvPr/>
        </p:nvSpPr>
        <p:spPr>
          <a:xfrm>
            <a:off x="-13851" y="1"/>
            <a:ext cx="12205851" cy="1252330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glow>
              <a:schemeClr val="accent1">
                <a:alpha val="23851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EE99D5C-7F57-ED48-B2F5-6D9B87F86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667" y="195989"/>
            <a:ext cx="10490666" cy="720183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0BF653F-A69F-824B-BB44-420B20D2FF60}"/>
              </a:ext>
            </a:extLst>
          </p:cNvPr>
          <p:cNvSpPr txBox="1"/>
          <p:nvPr/>
        </p:nvSpPr>
        <p:spPr>
          <a:xfrm>
            <a:off x="1731887" y="902924"/>
            <a:ext cx="87143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Misura 16 - Cooperazione - Sottomisura 16.2 “Sostegno a progetti pilota e allo sviluppo di nuovi prodotti, pratiche, processi e tecnologie”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8A746564-F65F-D89B-3177-5A97B2E42232}"/>
              </a:ext>
            </a:extLst>
          </p:cNvPr>
          <p:cNvSpPr/>
          <p:nvPr/>
        </p:nvSpPr>
        <p:spPr>
          <a:xfrm>
            <a:off x="69014" y="3428999"/>
            <a:ext cx="1479601" cy="917653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5000" dirty="0">
                <a:solidFill>
                  <a:schemeClr val="tx1"/>
                </a:solidFill>
              </a:rPr>
              <a:t>   </a:t>
            </a:r>
            <a:endParaRPr lang="it-IT" sz="5000" b="1" dirty="0">
              <a:solidFill>
                <a:schemeClr val="tx1"/>
              </a:solidFill>
            </a:endParaRPr>
          </a:p>
        </p:txBody>
      </p:sp>
      <p:pic>
        <p:nvPicPr>
          <p:cNvPr id="15" name="Immagine 14" descr="Immagine che contiene testo&#10;&#10;Descrizione generata automaticamente">
            <a:extLst>
              <a:ext uri="{FF2B5EF4-FFF2-40B4-BE49-F238E27FC236}">
                <a16:creationId xmlns:a16="http://schemas.microsoft.com/office/drawing/2014/main" id="{B7DDB6CC-66F2-B3B3-9915-5E06D325D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62" y="3689121"/>
            <a:ext cx="1408370" cy="60595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254425ED-1D19-0BF8-DB9A-463D57CC95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0419" y="1617892"/>
            <a:ext cx="7285841" cy="476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1276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CF64C93-EF28-B15C-F467-1935C99F3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2F1E861A-F1D7-0F41-AB9F-B9C170DDCFF0}"/>
              </a:ext>
            </a:extLst>
          </p:cNvPr>
          <p:cNvSpPr/>
          <p:nvPr/>
        </p:nvSpPr>
        <p:spPr>
          <a:xfrm>
            <a:off x="0" y="-1"/>
            <a:ext cx="12205851" cy="6858000"/>
          </a:xfrm>
          <a:prstGeom prst="rect">
            <a:avLst/>
          </a:prstGeom>
          <a:solidFill>
            <a:schemeClr val="tx1">
              <a:alpha val="17278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AF569539-B823-794E-B4C5-5A7AF77504E1}"/>
              </a:ext>
            </a:extLst>
          </p:cNvPr>
          <p:cNvSpPr/>
          <p:nvPr/>
        </p:nvSpPr>
        <p:spPr>
          <a:xfrm>
            <a:off x="1607145" y="1378679"/>
            <a:ext cx="10341393" cy="5213692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000" b="1" dirty="0">
                <a:solidFill>
                  <a:schemeClr val="tx1"/>
                </a:solidFill>
                <a:effectLst>
                  <a:outerShdw blurRad="38100" dist="38100" dir="2700000" sx="1000" sy="1000" algn="tl">
                    <a:srgbClr val="000000">
                      <a:alpha val="43137"/>
                    </a:srgbClr>
                  </a:outerShdw>
                </a:effectLst>
                <a:latin typeface="Museo Sans 300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INDIVIDUAZIONE DELLA TECNOLOGIA</a:t>
            </a:r>
          </a:p>
          <a:p>
            <a:r>
              <a:rPr lang="it-IT" sz="2000" b="1" dirty="0">
                <a:solidFill>
                  <a:schemeClr val="tx1"/>
                </a:solidFill>
                <a:effectLst>
                  <a:outerShdw blurRad="38100" dist="38100" dir="2700000" sx="1000" sy="1000" algn="tl">
                    <a:srgbClr val="000000">
                      <a:alpha val="43137"/>
                    </a:srgbClr>
                  </a:outerShdw>
                </a:effectLst>
                <a:latin typeface="Museo Sans 300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IDONEA PER LA PRODUZIONE</a:t>
            </a:r>
          </a:p>
          <a:p>
            <a:r>
              <a:rPr lang="it-IT" sz="2000" b="1" dirty="0">
                <a:solidFill>
                  <a:schemeClr val="tx1"/>
                </a:solidFill>
                <a:effectLst>
                  <a:outerShdw blurRad="38100" dist="38100" dir="2700000" sx="1000" sy="1000" algn="tl">
                    <a:srgbClr val="000000">
                      <a:alpha val="43137"/>
                    </a:srgbClr>
                  </a:outerShdw>
                </a:effectLst>
                <a:latin typeface="Museo Sans 300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DI SNACK ESPANSI (NOVEL FOOD)</a:t>
            </a:r>
          </a:p>
          <a:p>
            <a:r>
              <a:rPr lang="it-IT" sz="2000" b="1" dirty="0">
                <a:solidFill>
                  <a:schemeClr val="tx1"/>
                </a:solidFill>
                <a:effectLst>
                  <a:outerShdw blurRad="38100" dist="38100" dir="2700000" sx="1000" sy="1000" algn="tl">
                    <a:srgbClr val="000000">
                      <a:alpha val="43137"/>
                    </a:srgbClr>
                  </a:outerShdw>
                </a:effectLst>
                <a:latin typeface="Museo Sans 300" panose="02000000000000000000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 BASE DI FARINE DI LEGUMINOSE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C854C58-387D-0A49-A513-6CFBEF271E41}"/>
              </a:ext>
            </a:extLst>
          </p:cNvPr>
          <p:cNvSpPr/>
          <p:nvPr/>
        </p:nvSpPr>
        <p:spPr>
          <a:xfrm>
            <a:off x="-13851" y="1"/>
            <a:ext cx="12205851" cy="1252330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glow>
              <a:schemeClr val="accent1">
                <a:alpha val="23851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EE99D5C-7F57-ED48-B2F5-6D9B87F86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667" y="195989"/>
            <a:ext cx="10490666" cy="720183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0BF653F-A69F-824B-BB44-420B20D2FF60}"/>
              </a:ext>
            </a:extLst>
          </p:cNvPr>
          <p:cNvSpPr txBox="1"/>
          <p:nvPr/>
        </p:nvSpPr>
        <p:spPr>
          <a:xfrm>
            <a:off x="1731887" y="902924"/>
            <a:ext cx="87143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Misura 16 - Cooperazione - Sottomisura 16.2 “Sostegno a progetti pilota e allo sviluppo di nuovi prodotti, pratiche, processi e tecnologie”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8A746564-F65F-D89B-3177-5A97B2E42232}"/>
              </a:ext>
            </a:extLst>
          </p:cNvPr>
          <p:cNvSpPr/>
          <p:nvPr/>
        </p:nvSpPr>
        <p:spPr>
          <a:xfrm>
            <a:off x="69014" y="3428999"/>
            <a:ext cx="1479601" cy="917653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5000" dirty="0">
                <a:solidFill>
                  <a:schemeClr val="tx1"/>
                </a:solidFill>
              </a:rPr>
              <a:t>   </a:t>
            </a:r>
            <a:endParaRPr lang="it-IT" sz="5000" b="1" dirty="0">
              <a:solidFill>
                <a:schemeClr val="tx1"/>
              </a:solidFill>
            </a:endParaRPr>
          </a:p>
        </p:txBody>
      </p:sp>
      <p:pic>
        <p:nvPicPr>
          <p:cNvPr id="15" name="Immagine 14" descr="Immagine che contiene testo&#10;&#10;Descrizione generata automaticamente">
            <a:extLst>
              <a:ext uri="{FF2B5EF4-FFF2-40B4-BE49-F238E27FC236}">
                <a16:creationId xmlns:a16="http://schemas.microsoft.com/office/drawing/2014/main" id="{B7DDB6CC-66F2-B3B3-9915-5E06D325D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62" y="3689121"/>
            <a:ext cx="1408370" cy="605954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84A13D9A-AAFA-A347-5947-D75B3626EB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7678" y="1580243"/>
            <a:ext cx="5281606" cy="483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3969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CF64C93-EF28-B15C-F467-1935C99F3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2F1E861A-F1D7-0F41-AB9F-B9C170DDCFF0}"/>
              </a:ext>
            </a:extLst>
          </p:cNvPr>
          <p:cNvSpPr/>
          <p:nvPr/>
        </p:nvSpPr>
        <p:spPr>
          <a:xfrm>
            <a:off x="0" y="-1"/>
            <a:ext cx="12205851" cy="6858000"/>
          </a:xfrm>
          <a:prstGeom prst="rect">
            <a:avLst/>
          </a:prstGeom>
          <a:solidFill>
            <a:schemeClr val="tx1">
              <a:alpha val="17278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AF569539-B823-794E-B4C5-5A7AF77504E1}"/>
              </a:ext>
            </a:extLst>
          </p:cNvPr>
          <p:cNvSpPr/>
          <p:nvPr/>
        </p:nvSpPr>
        <p:spPr>
          <a:xfrm>
            <a:off x="1607145" y="1378679"/>
            <a:ext cx="10341393" cy="5213692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sz="2000" b="1" dirty="0">
              <a:solidFill>
                <a:schemeClr val="tx1"/>
              </a:solidFill>
              <a:effectLst>
                <a:outerShdw blurRad="38100" dist="38100" dir="2700000" sx="1000" sy="1000" algn="tl">
                  <a:srgbClr val="000000">
                    <a:alpha val="43137"/>
                  </a:srgbClr>
                </a:outerShdw>
              </a:effectLst>
              <a:latin typeface="Museo Sans 300" panose="02000000000000000000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C854C58-387D-0A49-A513-6CFBEF271E41}"/>
              </a:ext>
            </a:extLst>
          </p:cNvPr>
          <p:cNvSpPr/>
          <p:nvPr/>
        </p:nvSpPr>
        <p:spPr>
          <a:xfrm>
            <a:off x="-13851" y="1"/>
            <a:ext cx="12205851" cy="1252330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glow>
              <a:schemeClr val="accent1">
                <a:alpha val="23851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EE99D5C-7F57-ED48-B2F5-6D9B87F86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667" y="195989"/>
            <a:ext cx="10490666" cy="720183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0BF653F-A69F-824B-BB44-420B20D2FF60}"/>
              </a:ext>
            </a:extLst>
          </p:cNvPr>
          <p:cNvSpPr txBox="1"/>
          <p:nvPr/>
        </p:nvSpPr>
        <p:spPr>
          <a:xfrm>
            <a:off x="1731887" y="902924"/>
            <a:ext cx="87143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Misura 16 - Cooperazione - Sottomisura 16.2 “Sostegno a progetti pilota e allo sviluppo di nuovi prodotti, pratiche, processi e tecnologie”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8A746564-F65F-D89B-3177-5A97B2E42232}"/>
              </a:ext>
            </a:extLst>
          </p:cNvPr>
          <p:cNvSpPr/>
          <p:nvPr/>
        </p:nvSpPr>
        <p:spPr>
          <a:xfrm>
            <a:off x="69014" y="3428999"/>
            <a:ext cx="1479601" cy="917653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5000" dirty="0">
                <a:solidFill>
                  <a:schemeClr val="tx1"/>
                </a:solidFill>
              </a:rPr>
              <a:t>   </a:t>
            </a:r>
            <a:endParaRPr lang="it-IT" sz="5000" b="1" dirty="0">
              <a:solidFill>
                <a:schemeClr val="tx1"/>
              </a:solidFill>
            </a:endParaRPr>
          </a:p>
        </p:txBody>
      </p:sp>
      <p:pic>
        <p:nvPicPr>
          <p:cNvPr id="15" name="Immagine 14" descr="Immagine che contiene testo&#10;&#10;Descrizione generata automaticamente">
            <a:extLst>
              <a:ext uri="{FF2B5EF4-FFF2-40B4-BE49-F238E27FC236}">
                <a16:creationId xmlns:a16="http://schemas.microsoft.com/office/drawing/2014/main" id="{B7DDB6CC-66F2-B3B3-9915-5E06D325D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62" y="3689121"/>
            <a:ext cx="1408370" cy="60595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FCED9404-4FCD-CBBD-52E9-6CA5A04EFF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6425" y="1623107"/>
            <a:ext cx="5341667" cy="478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6284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CF64C93-EF28-B15C-F467-1935C99F3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2F1E861A-F1D7-0F41-AB9F-B9C170DDCFF0}"/>
              </a:ext>
            </a:extLst>
          </p:cNvPr>
          <p:cNvSpPr/>
          <p:nvPr/>
        </p:nvSpPr>
        <p:spPr>
          <a:xfrm>
            <a:off x="0" y="-1"/>
            <a:ext cx="12205851" cy="6858000"/>
          </a:xfrm>
          <a:prstGeom prst="rect">
            <a:avLst/>
          </a:prstGeom>
          <a:solidFill>
            <a:schemeClr val="tx1">
              <a:alpha val="17278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AF569539-B823-794E-B4C5-5A7AF77504E1}"/>
              </a:ext>
            </a:extLst>
          </p:cNvPr>
          <p:cNvSpPr/>
          <p:nvPr/>
        </p:nvSpPr>
        <p:spPr>
          <a:xfrm>
            <a:off x="1607145" y="1378679"/>
            <a:ext cx="10341393" cy="5213692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sz="2000" b="1" dirty="0">
              <a:solidFill>
                <a:schemeClr val="tx1"/>
              </a:solidFill>
              <a:effectLst>
                <a:outerShdw blurRad="38100" dist="38100" dir="2700000" sx="1000" sy="1000" algn="tl">
                  <a:srgbClr val="000000">
                    <a:alpha val="43137"/>
                  </a:srgbClr>
                </a:outerShdw>
              </a:effectLst>
              <a:latin typeface="Museo Sans 300" panose="02000000000000000000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C854C58-387D-0A49-A513-6CFBEF271E41}"/>
              </a:ext>
            </a:extLst>
          </p:cNvPr>
          <p:cNvSpPr/>
          <p:nvPr/>
        </p:nvSpPr>
        <p:spPr>
          <a:xfrm>
            <a:off x="-13851" y="1"/>
            <a:ext cx="12205851" cy="1252330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glow>
              <a:schemeClr val="accent1">
                <a:alpha val="23851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EE99D5C-7F57-ED48-B2F5-6D9B87F86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667" y="195989"/>
            <a:ext cx="10490666" cy="720183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0BF653F-A69F-824B-BB44-420B20D2FF60}"/>
              </a:ext>
            </a:extLst>
          </p:cNvPr>
          <p:cNvSpPr txBox="1"/>
          <p:nvPr/>
        </p:nvSpPr>
        <p:spPr>
          <a:xfrm>
            <a:off x="1731887" y="902924"/>
            <a:ext cx="87143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Misura 16 - Cooperazione - Sottomisura 16.2 “Sostegno a progetti pilota e allo sviluppo di nuovi prodotti, pratiche, processi e tecnologie”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8A746564-F65F-D89B-3177-5A97B2E42232}"/>
              </a:ext>
            </a:extLst>
          </p:cNvPr>
          <p:cNvSpPr/>
          <p:nvPr/>
        </p:nvSpPr>
        <p:spPr>
          <a:xfrm>
            <a:off x="69014" y="3428999"/>
            <a:ext cx="1479601" cy="917653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5000" dirty="0">
                <a:solidFill>
                  <a:schemeClr val="tx1"/>
                </a:solidFill>
              </a:rPr>
              <a:t>   </a:t>
            </a:r>
            <a:endParaRPr lang="it-IT" sz="5000" b="1" dirty="0">
              <a:solidFill>
                <a:schemeClr val="tx1"/>
              </a:solidFill>
            </a:endParaRPr>
          </a:p>
        </p:txBody>
      </p:sp>
      <p:pic>
        <p:nvPicPr>
          <p:cNvPr id="15" name="Immagine 14" descr="Immagine che contiene testo&#10;&#10;Descrizione generata automaticamente">
            <a:extLst>
              <a:ext uri="{FF2B5EF4-FFF2-40B4-BE49-F238E27FC236}">
                <a16:creationId xmlns:a16="http://schemas.microsoft.com/office/drawing/2014/main" id="{B7DDB6CC-66F2-B3B3-9915-5E06D325D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62" y="3689121"/>
            <a:ext cx="1408370" cy="605954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00684A06-3204-C9C9-CD20-BA337BDF9C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7428" y="1491351"/>
            <a:ext cx="6600826" cy="500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922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CF64C93-EF28-B15C-F467-1935C99F3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2F1E861A-F1D7-0F41-AB9F-B9C170DDCFF0}"/>
              </a:ext>
            </a:extLst>
          </p:cNvPr>
          <p:cNvSpPr/>
          <p:nvPr/>
        </p:nvSpPr>
        <p:spPr>
          <a:xfrm>
            <a:off x="0" y="-1"/>
            <a:ext cx="12205851" cy="6858000"/>
          </a:xfrm>
          <a:prstGeom prst="rect">
            <a:avLst/>
          </a:prstGeom>
          <a:solidFill>
            <a:schemeClr val="tx1">
              <a:alpha val="17278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AF569539-B823-794E-B4C5-5A7AF77504E1}"/>
              </a:ext>
            </a:extLst>
          </p:cNvPr>
          <p:cNvSpPr/>
          <p:nvPr/>
        </p:nvSpPr>
        <p:spPr>
          <a:xfrm>
            <a:off x="1607145" y="1378679"/>
            <a:ext cx="10341393" cy="5213692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sz="2000" b="1" dirty="0">
              <a:solidFill>
                <a:schemeClr val="tx1"/>
              </a:solidFill>
              <a:effectLst>
                <a:outerShdw blurRad="38100" dist="38100" dir="2700000" sx="1000" sy="1000" algn="tl">
                  <a:srgbClr val="000000">
                    <a:alpha val="43137"/>
                  </a:srgbClr>
                </a:outerShdw>
              </a:effectLst>
              <a:latin typeface="Museo Sans 300" panose="02000000000000000000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C854C58-387D-0A49-A513-6CFBEF271E41}"/>
              </a:ext>
            </a:extLst>
          </p:cNvPr>
          <p:cNvSpPr/>
          <p:nvPr/>
        </p:nvSpPr>
        <p:spPr>
          <a:xfrm>
            <a:off x="-13851" y="1"/>
            <a:ext cx="12205851" cy="1252330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glow>
              <a:schemeClr val="accent1">
                <a:alpha val="23851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EE99D5C-7F57-ED48-B2F5-6D9B87F86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667" y="195989"/>
            <a:ext cx="10490666" cy="720183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0BF653F-A69F-824B-BB44-420B20D2FF60}"/>
              </a:ext>
            </a:extLst>
          </p:cNvPr>
          <p:cNvSpPr txBox="1"/>
          <p:nvPr/>
        </p:nvSpPr>
        <p:spPr>
          <a:xfrm>
            <a:off x="1731887" y="902924"/>
            <a:ext cx="87143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Misura 16 - Cooperazione - Sottomisura 16.2 “Sostegno a progetti pilota e allo sviluppo di nuovi prodotti, pratiche, processi e tecnologie”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8A746564-F65F-D89B-3177-5A97B2E42232}"/>
              </a:ext>
            </a:extLst>
          </p:cNvPr>
          <p:cNvSpPr/>
          <p:nvPr/>
        </p:nvSpPr>
        <p:spPr>
          <a:xfrm>
            <a:off x="69014" y="3428999"/>
            <a:ext cx="1479601" cy="917653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5000" dirty="0">
                <a:solidFill>
                  <a:schemeClr val="tx1"/>
                </a:solidFill>
              </a:rPr>
              <a:t>   </a:t>
            </a:r>
            <a:endParaRPr lang="it-IT" sz="5000" b="1" dirty="0">
              <a:solidFill>
                <a:schemeClr val="tx1"/>
              </a:solidFill>
            </a:endParaRPr>
          </a:p>
        </p:txBody>
      </p:sp>
      <p:pic>
        <p:nvPicPr>
          <p:cNvPr id="15" name="Immagine 14" descr="Immagine che contiene testo&#10;&#10;Descrizione generata automaticamente">
            <a:extLst>
              <a:ext uri="{FF2B5EF4-FFF2-40B4-BE49-F238E27FC236}">
                <a16:creationId xmlns:a16="http://schemas.microsoft.com/office/drawing/2014/main" id="{B7DDB6CC-66F2-B3B3-9915-5E06D325D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62" y="3689121"/>
            <a:ext cx="1408370" cy="60595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1D1EB797-CA60-EC20-D6F8-1060A68E8F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8672" y="1505471"/>
            <a:ext cx="6618304" cy="494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9947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CF64C93-EF28-B15C-F467-1935C99F3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2F1E861A-F1D7-0F41-AB9F-B9C170DDCFF0}"/>
              </a:ext>
            </a:extLst>
          </p:cNvPr>
          <p:cNvSpPr/>
          <p:nvPr/>
        </p:nvSpPr>
        <p:spPr>
          <a:xfrm>
            <a:off x="0" y="-1"/>
            <a:ext cx="12205851" cy="6858000"/>
          </a:xfrm>
          <a:prstGeom prst="rect">
            <a:avLst/>
          </a:prstGeom>
          <a:solidFill>
            <a:schemeClr val="tx1">
              <a:alpha val="17278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AF569539-B823-794E-B4C5-5A7AF77504E1}"/>
              </a:ext>
            </a:extLst>
          </p:cNvPr>
          <p:cNvSpPr/>
          <p:nvPr/>
        </p:nvSpPr>
        <p:spPr>
          <a:xfrm>
            <a:off x="1607145" y="1378679"/>
            <a:ext cx="10341393" cy="5213692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sz="2000" b="1" dirty="0">
              <a:solidFill>
                <a:schemeClr val="tx1"/>
              </a:solidFill>
              <a:effectLst>
                <a:outerShdw blurRad="38100" dist="38100" dir="2700000" sx="1000" sy="1000" algn="tl">
                  <a:srgbClr val="000000">
                    <a:alpha val="43137"/>
                  </a:srgbClr>
                </a:outerShdw>
              </a:effectLst>
              <a:latin typeface="Museo Sans 300" panose="02000000000000000000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C854C58-387D-0A49-A513-6CFBEF271E41}"/>
              </a:ext>
            </a:extLst>
          </p:cNvPr>
          <p:cNvSpPr/>
          <p:nvPr/>
        </p:nvSpPr>
        <p:spPr>
          <a:xfrm>
            <a:off x="-13851" y="1"/>
            <a:ext cx="12205851" cy="1252330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glow>
              <a:schemeClr val="accent1">
                <a:alpha val="23851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EE99D5C-7F57-ED48-B2F5-6D9B87F86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667" y="195989"/>
            <a:ext cx="10490666" cy="720183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0BF653F-A69F-824B-BB44-420B20D2FF60}"/>
              </a:ext>
            </a:extLst>
          </p:cNvPr>
          <p:cNvSpPr txBox="1"/>
          <p:nvPr/>
        </p:nvSpPr>
        <p:spPr>
          <a:xfrm>
            <a:off x="1731887" y="902924"/>
            <a:ext cx="87143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Misura 16 - Cooperazione - Sottomisura 16.2 “Sostegno a progetti pilota e allo sviluppo di nuovi prodotti, pratiche, processi e tecnologie”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8A746564-F65F-D89B-3177-5A97B2E42232}"/>
              </a:ext>
            </a:extLst>
          </p:cNvPr>
          <p:cNvSpPr/>
          <p:nvPr/>
        </p:nvSpPr>
        <p:spPr>
          <a:xfrm>
            <a:off x="69014" y="3428999"/>
            <a:ext cx="1479601" cy="917653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5000" dirty="0">
                <a:solidFill>
                  <a:schemeClr val="tx1"/>
                </a:solidFill>
              </a:rPr>
              <a:t>   </a:t>
            </a:r>
            <a:endParaRPr lang="it-IT" sz="5000" b="1" dirty="0">
              <a:solidFill>
                <a:schemeClr val="tx1"/>
              </a:solidFill>
            </a:endParaRPr>
          </a:p>
        </p:txBody>
      </p:sp>
      <p:pic>
        <p:nvPicPr>
          <p:cNvPr id="15" name="Immagine 14" descr="Immagine che contiene testo&#10;&#10;Descrizione generata automaticamente">
            <a:extLst>
              <a:ext uri="{FF2B5EF4-FFF2-40B4-BE49-F238E27FC236}">
                <a16:creationId xmlns:a16="http://schemas.microsoft.com/office/drawing/2014/main" id="{B7DDB6CC-66F2-B3B3-9915-5E06D325D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62" y="3689121"/>
            <a:ext cx="1408370" cy="60595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852FEBA1-BBE6-23B9-E602-EDAE58518E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6952" y="1544976"/>
            <a:ext cx="6541777" cy="488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3298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CF64C93-EF28-B15C-F467-1935C99F3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2F1E861A-F1D7-0F41-AB9F-B9C170DDCFF0}"/>
              </a:ext>
            </a:extLst>
          </p:cNvPr>
          <p:cNvSpPr/>
          <p:nvPr/>
        </p:nvSpPr>
        <p:spPr>
          <a:xfrm>
            <a:off x="0" y="-1"/>
            <a:ext cx="12205851" cy="6858000"/>
          </a:xfrm>
          <a:prstGeom prst="rect">
            <a:avLst/>
          </a:prstGeom>
          <a:solidFill>
            <a:schemeClr val="tx1">
              <a:alpha val="17278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AF569539-B823-794E-B4C5-5A7AF77504E1}"/>
              </a:ext>
            </a:extLst>
          </p:cNvPr>
          <p:cNvSpPr/>
          <p:nvPr/>
        </p:nvSpPr>
        <p:spPr>
          <a:xfrm>
            <a:off x="1607145" y="1378679"/>
            <a:ext cx="10341393" cy="5213692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sz="2000" b="1" dirty="0">
              <a:solidFill>
                <a:schemeClr val="tx1"/>
              </a:solidFill>
              <a:effectLst>
                <a:outerShdw blurRad="38100" dist="38100" dir="2700000" sx="1000" sy="1000" algn="tl">
                  <a:srgbClr val="000000">
                    <a:alpha val="43137"/>
                  </a:srgbClr>
                </a:outerShdw>
              </a:effectLst>
              <a:latin typeface="Museo Sans 300" panose="02000000000000000000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C854C58-387D-0A49-A513-6CFBEF271E41}"/>
              </a:ext>
            </a:extLst>
          </p:cNvPr>
          <p:cNvSpPr/>
          <p:nvPr/>
        </p:nvSpPr>
        <p:spPr>
          <a:xfrm>
            <a:off x="-13851" y="1"/>
            <a:ext cx="12205851" cy="1252330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glow>
              <a:schemeClr val="accent1">
                <a:alpha val="23851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EE99D5C-7F57-ED48-B2F5-6D9B87F86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667" y="195989"/>
            <a:ext cx="10490666" cy="720183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0BF653F-A69F-824B-BB44-420B20D2FF60}"/>
              </a:ext>
            </a:extLst>
          </p:cNvPr>
          <p:cNvSpPr txBox="1"/>
          <p:nvPr/>
        </p:nvSpPr>
        <p:spPr>
          <a:xfrm>
            <a:off x="1731887" y="902924"/>
            <a:ext cx="87143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Misura 16 - Cooperazione - Sottomisura 16.2 “Sostegno a progetti pilota e allo sviluppo di nuovi prodotti, pratiche, processi e tecnologie”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8A746564-F65F-D89B-3177-5A97B2E42232}"/>
              </a:ext>
            </a:extLst>
          </p:cNvPr>
          <p:cNvSpPr/>
          <p:nvPr/>
        </p:nvSpPr>
        <p:spPr>
          <a:xfrm>
            <a:off x="69014" y="3428999"/>
            <a:ext cx="1479601" cy="917653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5000" dirty="0">
                <a:solidFill>
                  <a:schemeClr val="tx1"/>
                </a:solidFill>
              </a:rPr>
              <a:t>   </a:t>
            </a:r>
            <a:endParaRPr lang="it-IT" sz="5000" b="1" dirty="0">
              <a:solidFill>
                <a:schemeClr val="tx1"/>
              </a:solidFill>
            </a:endParaRPr>
          </a:p>
        </p:txBody>
      </p:sp>
      <p:pic>
        <p:nvPicPr>
          <p:cNvPr id="15" name="Immagine 14" descr="Immagine che contiene testo&#10;&#10;Descrizione generata automaticamente">
            <a:extLst>
              <a:ext uri="{FF2B5EF4-FFF2-40B4-BE49-F238E27FC236}">
                <a16:creationId xmlns:a16="http://schemas.microsoft.com/office/drawing/2014/main" id="{B7DDB6CC-66F2-B3B3-9915-5E06D325D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62" y="3689121"/>
            <a:ext cx="1408370" cy="605954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8D398348-B50F-6FEE-F709-2CF7D0C230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4738" y="1623107"/>
            <a:ext cx="6315797" cy="471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777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CF64C93-EF28-B15C-F467-1935C99F3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2F1E861A-F1D7-0F41-AB9F-B9C170DDCFF0}"/>
              </a:ext>
            </a:extLst>
          </p:cNvPr>
          <p:cNvSpPr/>
          <p:nvPr/>
        </p:nvSpPr>
        <p:spPr>
          <a:xfrm>
            <a:off x="0" y="-1"/>
            <a:ext cx="12205851" cy="6858000"/>
          </a:xfrm>
          <a:prstGeom prst="rect">
            <a:avLst/>
          </a:prstGeom>
          <a:solidFill>
            <a:schemeClr val="tx1">
              <a:alpha val="17278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AF569539-B823-794E-B4C5-5A7AF77504E1}"/>
              </a:ext>
            </a:extLst>
          </p:cNvPr>
          <p:cNvSpPr/>
          <p:nvPr/>
        </p:nvSpPr>
        <p:spPr>
          <a:xfrm>
            <a:off x="1607145" y="1378679"/>
            <a:ext cx="10341393" cy="5213692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5000" dirty="0">
                <a:solidFill>
                  <a:schemeClr val="tx1"/>
                </a:solidFill>
              </a:rPr>
              <a:t>   </a:t>
            </a:r>
            <a:r>
              <a:rPr lang="it-IT" sz="5000" b="1" dirty="0">
                <a:solidFill>
                  <a:schemeClr val="tx1"/>
                </a:solidFill>
              </a:rPr>
              <a:t>PULITURA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C854C58-387D-0A49-A513-6CFBEF271E41}"/>
              </a:ext>
            </a:extLst>
          </p:cNvPr>
          <p:cNvSpPr/>
          <p:nvPr/>
        </p:nvSpPr>
        <p:spPr>
          <a:xfrm>
            <a:off x="-13851" y="1"/>
            <a:ext cx="12205851" cy="1252330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glow>
              <a:schemeClr val="accent1">
                <a:alpha val="23851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EE99D5C-7F57-ED48-B2F5-6D9B87F86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667" y="195989"/>
            <a:ext cx="10490666" cy="720183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0BF653F-A69F-824B-BB44-420B20D2FF60}"/>
              </a:ext>
            </a:extLst>
          </p:cNvPr>
          <p:cNvSpPr txBox="1"/>
          <p:nvPr/>
        </p:nvSpPr>
        <p:spPr>
          <a:xfrm>
            <a:off x="1731887" y="902924"/>
            <a:ext cx="87143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Misura 16 - Cooperazione - Sottomisura 16.2 “Sostegno a progetti pilota e allo sviluppo di nuovi prodotti, pratiche, processi e tecnologie”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7DE7BD0B-14F3-3E80-8DB4-89B93623B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455" y="1623107"/>
            <a:ext cx="3535716" cy="4714288"/>
          </a:xfrm>
          <a:prstGeom prst="rect">
            <a:avLst/>
          </a:prstGeom>
        </p:spPr>
      </p:pic>
      <p:graphicFrame>
        <p:nvGraphicFramePr>
          <p:cNvPr id="14" name="Oggetto 13">
            <a:extLst>
              <a:ext uri="{FF2B5EF4-FFF2-40B4-BE49-F238E27FC236}">
                <a16:creationId xmlns:a16="http://schemas.microsoft.com/office/drawing/2014/main" id="{C11F32F7-4E0A-CFBF-F6DB-BE00A1EC9A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2087534"/>
              </p:ext>
            </p:extLst>
          </p:nvPr>
        </p:nvGraphicFramePr>
        <p:xfrm>
          <a:off x="5235352" y="3002074"/>
          <a:ext cx="2603641" cy="19563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magine bitmap" r:id="rId5" imgW="6865560" imgH="6256080" progId="Paint.Picture">
                  <p:embed/>
                </p:oleObj>
              </mc:Choice>
              <mc:Fallback>
                <p:oleObj name="Immagine bitmap" r:id="rId5" imgW="6865560" imgH="6256080" progId="Paint.Picture">
                  <p:embed/>
                  <p:pic>
                    <p:nvPicPr>
                      <p:cNvPr id="14" name="Oggetto 13">
                        <a:extLst>
                          <a:ext uri="{FF2B5EF4-FFF2-40B4-BE49-F238E27FC236}">
                            <a16:creationId xmlns:a16="http://schemas.microsoft.com/office/drawing/2014/main" id="{6626EE03-EED0-C56B-6051-8FC8A66C0A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35352" y="3002074"/>
                        <a:ext cx="2603641" cy="19563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ttangolo 15">
            <a:extLst>
              <a:ext uri="{FF2B5EF4-FFF2-40B4-BE49-F238E27FC236}">
                <a16:creationId xmlns:a16="http://schemas.microsoft.com/office/drawing/2014/main" id="{8A746564-F65F-D89B-3177-5A97B2E42232}"/>
              </a:ext>
            </a:extLst>
          </p:cNvPr>
          <p:cNvSpPr/>
          <p:nvPr/>
        </p:nvSpPr>
        <p:spPr>
          <a:xfrm>
            <a:off x="69014" y="3428999"/>
            <a:ext cx="1479601" cy="917653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5000" dirty="0">
                <a:solidFill>
                  <a:schemeClr val="tx1"/>
                </a:solidFill>
              </a:rPr>
              <a:t>   </a:t>
            </a:r>
            <a:endParaRPr lang="it-IT" sz="5000" b="1" dirty="0">
              <a:solidFill>
                <a:schemeClr val="tx1"/>
              </a:solidFill>
            </a:endParaRPr>
          </a:p>
        </p:txBody>
      </p:sp>
      <p:pic>
        <p:nvPicPr>
          <p:cNvPr id="15" name="Immagine 14" descr="Immagine che contiene testo&#10;&#10;Descrizione generata automaticamente">
            <a:extLst>
              <a:ext uri="{FF2B5EF4-FFF2-40B4-BE49-F238E27FC236}">
                <a16:creationId xmlns:a16="http://schemas.microsoft.com/office/drawing/2014/main" id="{B7DDB6CC-66F2-B3B3-9915-5E06D325D7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62" y="3689121"/>
            <a:ext cx="1408370" cy="60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669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08C95CA-B10E-195E-317E-8066EBE9B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2F1E861A-F1D7-0F41-AB9F-B9C170DDCFF0}"/>
              </a:ext>
            </a:extLst>
          </p:cNvPr>
          <p:cNvSpPr/>
          <p:nvPr/>
        </p:nvSpPr>
        <p:spPr>
          <a:xfrm>
            <a:off x="0" y="-1"/>
            <a:ext cx="12205851" cy="6857999"/>
          </a:xfrm>
          <a:prstGeom prst="rect">
            <a:avLst/>
          </a:prstGeom>
          <a:solidFill>
            <a:schemeClr val="tx1">
              <a:alpha val="17278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AF569539-B823-794E-B4C5-5A7AF77504E1}"/>
              </a:ext>
            </a:extLst>
          </p:cNvPr>
          <p:cNvSpPr/>
          <p:nvPr/>
        </p:nvSpPr>
        <p:spPr>
          <a:xfrm>
            <a:off x="341416" y="1627423"/>
            <a:ext cx="11495314" cy="3911488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5000" b="1" dirty="0">
                <a:solidFill>
                  <a:schemeClr val="tx1"/>
                </a:solidFill>
                <a:latin typeface="Museo Sans 300" panose="02000000000000000000" pitchFamily="2" charset="77"/>
              </a:rPr>
              <a:t>GRAZIE PER L’ATTENZIONE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C854C58-387D-0A49-A513-6CFBEF271E41}"/>
              </a:ext>
            </a:extLst>
          </p:cNvPr>
          <p:cNvSpPr/>
          <p:nvPr/>
        </p:nvSpPr>
        <p:spPr>
          <a:xfrm>
            <a:off x="-13851" y="1"/>
            <a:ext cx="12205851" cy="1252330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glow>
              <a:schemeClr val="accent1">
                <a:alpha val="23851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EE99D5C-7F57-ED48-B2F5-6D9B87F86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667" y="195989"/>
            <a:ext cx="10490666" cy="720183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0BF653F-A69F-824B-BB44-420B20D2FF60}"/>
              </a:ext>
            </a:extLst>
          </p:cNvPr>
          <p:cNvSpPr txBox="1"/>
          <p:nvPr/>
        </p:nvSpPr>
        <p:spPr>
          <a:xfrm>
            <a:off x="1731887" y="902924"/>
            <a:ext cx="87143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Misura 16 - Cooperazione - Sottomisura 16.2 “Sostegno a progetti pilota e allo sviluppo di nuovi prodotti, pratiche, processi e tecnologie”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A9E5F5DB-ADB7-3928-2B8A-B3355FA3D389}"/>
              </a:ext>
            </a:extLst>
          </p:cNvPr>
          <p:cNvSpPr/>
          <p:nvPr/>
        </p:nvSpPr>
        <p:spPr>
          <a:xfrm>
            <a:off x="5356199" y="5734171"/>
            <a:ext cx="1479601" cy="917653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5000" dirty="0">
                <a:solidFill>
                  <a:schemeClr val="tx1"/>
                </a:solidFill>
              </a:rPr>
              <a:t>   </a:t>
            </a:r>
            <a:endParaRPr lang="it-IT" sz="5000" b="1" dirty="0">
              <a:solidFill>
                <a:schemeClr val="tx1"/>
              </a:solidFill>
            </a:endParaRPr>
          </a:p>
        </p:txBody>
      </p:sp>
      <p:pic>
        <p:nvPicPr>
          <p:cNvPr id="16" name="Immagine 15" descr="Immagine che contiene testo&#10;&#10;Descrizione generata automaticamente">
            <a:extLst>
              <a:ext uri="{FF2B5EF4-FFF2-40B4-BE49-F238E27FC236}">
                <a16:creationId xmlns:a16="http://schemas.microsoft.com/office/drawing/2014/main" id="{7B9FD8F9-41B7-07FF-1229-52EB157608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9647" y="5994293"/>
            <a:ext cx="1408370" cy="60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0141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F0CB71D-6D16-10D2-0A9B-093CD51EA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C9349044-003A-EC4B-A4A9-B61FFF2D2672}"/>
              </a:ext>
            </a:extLst>
          </p:cNvPr>
          <p:cNvSpPr/>
          <p:nvPr/>
        </p:nvSpPr>
        <p:spPr>
          <a:xfrm>
            <a:off x="13850" y="-1"/>
            <a:ext cx="12205851" cy="6884383"/>
          </a:xfrm>
          <a:prstGeom prst="rect">
            <a:avLst/>
          </a:prstGeom>
          <a:solidFill>
            <a:schemeClr val="tx1">
              <a:alpha val="5330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37B19EA0-771E-6D42-99A2-72E5B0EF7E84}"/>
              </a:ext>
            </a:extLst>
          </p:cNvPr>
          <p:cNvSpPr/>
          <p:nvPr/>
        </p:nvSpPr>
        <p:spPr>
          <a:xfrm>
            <a:off x="0" y="1761212"/>
            <a:ext cx="12205851" cy="39405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4164F689-CF4B-1449-B53B-C251085B71A1}"/>
              </a:ext>
            </a:extLst>
          </p:cNvPr>
          <p:cNvSpPr/>
          <p:nvPr/>
        </p:nvSpPr>
        <p:spPr>
          <a:xfrm>
            <a:off x="13851" y="1"/>
            <a:ext cx="12205851" cy="1584462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2C711C1-EE88-B746-944D-8BC52A7B7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863" y="217268"/>
            <a:ext cx="9322272" cy="1090194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2CFCB04-2183-C84E-A5F6-F9155C19140B}"/>
              </a:ext>
            </a:extLst>
          </p:cNvPr>
          <p:cNvSpPr txBox="1"/>
          <p:nvPr/>
        </p:nvSpPr>
        <p:spPr>
          <a:xfrm>
            <a:off x="1738813" y="1307463"/>
            <a:ext cx="87143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Misura 16 - Cooperazione - Sottomisura 16.2 “Sostegno a progetti pilota e allo sviluppo di nuovi prodotti, pratiche, processi e tecnologie”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3B67D1E0-DBA4-D64F-8C79-3D2A0D0D4C8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8257" y="2434115"/>
            <a:ext cx="3158051" cy="2231640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53B11A43-79BF-8148-977C-01C71404F94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7665" y="2116915"/>
            <a:ext cx="2918430" cy="613073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65436057-91CA-604F-8E24-92AD0A8B94B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8324" y="2924747"/>
            <a:ext cx="2114546" cy="1161562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19B78374-C1B0-FD47-AE98-B8F023FE46E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6495" y="2044669"/>
            <a:ext cx="1481283" cy="85987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7EE646A-8D5F-DC4F-95B4-BE6E1148C9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538" y="1925941"/>
            <a:ext cx="2262728" cy="838473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35C9A00C-7E81-36D4-952F-CAC67C4FD0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54463" y="2181756"/>
            <a:ext cx="1938035" cy="754502"/>
          </a:xfrm>
          <a:prstGeom prst="rect">
            <a:avLst/>
          </a:prstGeom>
        </p:spPr>
      </p:pic>
      <p:pic>
        <p:nvPicPr>
          <p:cNvPr id="18" name="Immagine 17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10264FC6-1A27-DFF7-D6E3-8E07C943A9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17360" y="3378998"/>
            <a:ext cx="2504008" cy="597547"/>
          </a:xfrm>
          <a:prstGeom prst="rect">
            <a:avLst/>
          </a:prstGeom>
        </p:spPr>
      </p:pic>
      <p:sp>
        <p:nvSpPr>
          <p:cNvPr id="27" name="Rettangolo 26">
            <a:extLst>
              <a:ext uri="{FF2B5EF4-FFF2-40B4-BE49-F238E27FC236}">
                <a16:creationId xmlns:a16="http://schemas.microsoft.com/office/drawing/2014/main" id="{16643580-1912-A0B7-9BC9-2A6AA0BAEA2F}"/>
              </a:ext>
            </a:extLst>
          </p:cNvPr>
          <p:cNvSpPr/>
          <p:nvPr/>
        </p:nvSpPr>
        <p:spPr>
          <a:xfrm>
            <a:off x="5430823" y="5884456"/>
            <a:ext cx="1330351" cy="790806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5000" dirty="0">
                <a:solidFill>
                  <a:schemeClr val="tx1"/>
                </a:solidFill>
              </a:rPr>
              <a:t>   </a:t>
            </a:r>
            <a:endParaRPr lang="it-IT" sz="5000" b="1" dirty="0">
              <a:solidFill>
                <a:schemeClr val="tx1"/>
              </a:solidFill>
            </a:endParaRPr>
          </a:p>
        </p:txBody>
      </p:sp>
      <p:pic>
        <p:nvPicPr>
          <p:cNvPr id="29" name="Immagine 28" descr="Immagine che contiene testo&#10;&#10;Descrizione generata automaticamente">
            <a:extLst>
              <a:ext uri="{FF2B5EF4-FFF2-40B4-BE49-F238E27FC236}">
                <a16:creationId xmlns:a16="http://schemas.microsoft.com/office/drawing/2014/main" id="{90D3BA50-048F-7918-221E-2BD6888EDC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54271" y="6078855"/>
            <a:ext cx="1266305" cy="544830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F5DAA346-F031-7224-E7F8-2FD39BD3D0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33174" y="4320454"/>
            <a:ext cx="2891575" cy="1113256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8334C835-683D-8B22-0502-8965184840B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58893" y="4288293"/>
            <a:ext cx="1925338" cy="124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013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CF64C93-EF28-B15C-F467-1935C99F3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2F1E861A-F1D7-0F41-AB9F-B9C170DDCFF0}"/>
              </a:ext>
            </a:extLst>
          </p:cNvPr>
          <p:cNvSpPr/>
          <p:nvPr/>
        </p:nvSpPr>
        <p:spPr>
          <a:xfrm>
            <a:off x="0" y="-1"/>
            <a:ext cx="12205851" cy="6858000"/>
          </a:xfrm>
          <a:prstGeom prst="rect">
            <a:avLst/>
          </a:prstGeom>
          <a:solidFill>
            <a:schemeClr val="tx1">
              <a:alpha val="17278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AF569539-B823-794E-B4C5-5A7AF77504E1}"/>
              </a:ext>
            </a:extLst>
          </p:cNvPr>
          <p:cNvSpPr/>
          <p:nvPr/>
        </p:nvSpPr>
        <p:spPr>
          <a:xfrm>
            <a:off x="1607145" y="1378679"/>
            <a:ext cx="10341393" cy="5213692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sz="5000" b="1" dirty="0">
              <a:solidFill>
                <a:schemeClr val="tx1"/>
              </a:solidFill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C854C58-387D-0A49-A513-6CFBEF271E41}"/>
              </a:ext>
            </a:extLst>
          </p:cNvPr>
          <p:cNvSpPr/>
          <p:nvPr/>
        </p:nvSpPr>
        <p:spPr>
          <a:xfrm>
            <a:off x="-13851" y="1"/>
            <a:ext cx="12205851" cy="1252330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glow>
              <a:schemeClr val="accent1">
                <a:alpha val="23851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EE99D5C-7F57-ED48-B2F5-6D9B87F86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667" y="195989"/>
            <a:ext cx="10490666" cy="720183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0BF653F-A69F-824B-BB44-420B20D2FF60}"/>
              </a:ext>
            </a:extLst>
          </p:cNvPr>
          <p:cNvSpPr txBox="1"/>
          <p:nvPr/>
        </p:nvSpPr>
        <p:spPr>
          <a:xfrm>
            <a:off x="1731887" y="902924"/>
            <a:ext cx="87143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Misura 16 - Cooperazione - Sottomisura 16.2 “Sostegno a progetti pilota e allo sviluppo di nuovi prodotti, pratiche, processi e tecnologie”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8A746564-F65F-D89B-3177-5A97B2E42232}"/>
              </a:ext>
            </a:extLst>
          </p:cNvPr>
          <p:cNvSpPr/>
          <p:nvPr/>
        </p:nvSpPr>
        <p:spPr>
          <a:xfrm>
            <a:off x="69014" y="3428999"/>
            <a:ext cx="1479601" cy="917653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5000" dirty="0">
                <a:solidFill>
                  <a:schemeClr val="tx1"/>
                </a:solidFill>
              </a:rPr>
              <a:t>   </a:t>
            </a:r>
            <a:endParaRPr lang="it-IT" sz="5000" b="1" dirty="0">
              <a:solidFill>
                <a:schemeClr val="tx1"/>
              </a:solidFill>
            </a:endParaRPr>
          </a:p>
        </p:txBody>
      </p:sp>
      <p:pic>
        <p:nvPicPr>
          <p:cNvPr id="15" name="Immagine 14" descr="Immagine che contiene testo&#10;&#10;Descrizione generata automaticamente">
            <a:extLst>
              <a:ext uri="{FF2B5EF4-FFF2-40B4-BE49-F238E27FC236}">
                <a16:creationId xmlns:a16="http://schemas.microsoft.com/office/drawing/2014/main" id="{B7DDB6CC-66F2-B3B3-9915-5E06D325D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62" y="3689121"/>
            <a:ext cx="1408370" cy="605954"/>
          </a:xfrm>
          <a:prstGeom prst="rect">
            <a:avLst/>
          </a:prstGeom>
        </p:spPr>
      </p:pic>
      <p:sp>
        <p:nvSpPr>
          <p:cNvPr id="18" name="Freccia in giù 7">
            <a:extLst>
              <a:ext uri="{FF2B5EF4-FFF2-40B4-BE49-F238E27FC236}">
                <a16:creationId xmlns:a16="http://schemas.microsoft.com/office/drawing/2014/main" id="{B9244875-363F-CA32-D335-671091A0FB03}"/>
              </a:ext>
            </a:extLst>
          </p:cNvPr>
          <p:cNvSpPr/>
          <p:nvPr/>
        </p:nvSpPr>
        <p:spPr>
          <a:xfrm rot="2500219">
            <a:off x="4627354" y="1886865"/>
            <a:ext cx="351002" cy="1876798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9" name="Freccia in giù 8">
            <a:extLst>
              <a:ext uri="{FF2B5EF4-FFF2-40B4-BE49-F238E27FC236}">
                <a16:creationId xmlns:a16="http://schemas.microsoft.com/office/drawing/2014/main" id="{9EFDEB0D-E755-BB7E-E05C-47B0D8666138}"/>
              </a:ext>
            </a:extLst>
          </p:cNvPr>
          <p:cNvSpPr/>
          <p:nvPr/>
        </p:nvSpPr>
        <p:spPr>
          <a:xfrm rot="20446798">
            <a:off x="8270187" y="2100907"/>
            <a:ext cx="368197" cy="1691738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C1871CEB-6B4D-03C7-453D-93E48D80B5BA}"/>
              </a:ext>
            </a:extLst>
          </p:cNvPr>
          <p:cNvSpPr/>
          <p:nvPr/>
        </p:nvSpPr>
        <p:spPr>
          <a:xfrm>
            <a:off x="2405865" y="3623142"/>
            <a:ext cx="3320140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seo Sans 300" panose="02000000000000000000" pitchFamily="2" charset="77"/>
              </a:rPr>
              <a:t>RITA 1 (FG)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8D8C937-9CD7-2D3F-2F91-E56888A3EA6C}"/>
              </a:ext>
            </a:extLst>
          </p:cNvPr>
          <p:cNvSpPr txBox="1"/>
          <p:nvPr/>
        </p:nvSpPr>
        <p:spPr>
          <a:xfrm>
            <a:off x="2186719" y="4374929"/>
            <a:ext cx="46474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latin typeface="Museo Sans 300" panose="02000000000000000000" pitchFamily="2" charset="77"/>
              </a:rPr>
              <a:t>UMIDITA’: </a:t>
            </a:r>
            <a:r>
              <a:rPr lang="it-IT" sz="2400" b="1" dirty="0">
                <a:solidFill>
                  <a:srgbClr val="FF0000"/>
                </a:solidFill>
                <a:latin typeface="Museo Sans 300" panose="02000000000000000000" pitchFamily="2" charset="77"/>
              </a:rPr>
              <a:t>8,74 %</a:t>
            </a:r>
          </a:p>
          <a:p>
            <a:r>
              <a:rPr lang="it-IT" sz="2400" b="1" dirty="0">
                <a:latin typeface="Museo Sans 300" panose="02000000000000000000" pitchFamily="2" charset="77"/>
              </a:rPr>
              <a:t>PROTEINE: </a:t>
            </a:r>
            <a:r>
              <a:rPr lang="it-IT" sz="2400" b="1" dirty="0">
                <a:solidFill>
                  <a:srgbClr val="FF0000"/>
                </a:solidFill>
                <a:latin typeface="Museo Sans 300" panose="02000000000000000000" pitchFamily="2" charset="77"/>
              </a:rPr>
              <a:t>20,08 %</a:t>
            </a:r>
            <a:endParaRPr lang="it-IT" sz="2400" b="1" dirty="0">
              <a:latin typeface="Museo Sans 300" panose="02000000000000000000" pitchFamily="2" charset="77"/>
            </a:endParaRPr>
          </a:p>
          <a:p>
            <a:r>
              <a:rPr lang="it-IT" sz="2400" b="1" dirty="0">
                <a:latin typeface="Museo Sans 300" panose="02000000000000000000" pitchFamily="2" charset="77"/>
              </a:rPr>
              <a:t>CARICO DI </a:t>
            </a:r>
          </a:p>
          <a:p>
            <a:r>
              <a:rPr lang="it-IT" sz="2400" b="1" dirty="0">
                <a:latin typeface="Museo Sans 300" panose="02000000000000000000" pitchFamily="2" charset="77"/>
              </a:rPr>
              <a:t>ROTTURA ALLA F</a:t>
            </a:r>
            <a:r>
              <a:rPr lang="it-IT" sz="1000" b="1" dirty="0">
                <a:latin typeface="Museo Sans 300" panose="02000000000000000000" pitchFamily="2" charset="77"/>
              </a:rPr>
              <a:t>MAX</a:t>
            </a:r>
            <a:r>
              <a:rPr lang="it-IT" sz="2400" b="1" dirty="0">
                <a:latin typeface="Museo Sans 300" panose="02000000000000000000" pitchFamily="2" charset="77"/>
              </a:rPr>
              <a:t>: </a:t>
            </a:r>
            <a:r>
              <a:rPr lang="it-IT" sz="2400" b="1" dirty="0">
                <a:solidFill>
                  <a:srgbClr val="FF0000"/>
                </a:solidFill>
                <a:latin typeface="Museo Sans 300" panose="02000000000000000000" pitchFamily="2" charset="77"/>
              </a:rPr>
              <a:t>9248 N</a:t>
            </a:r>
            <a:endParaRPr lang="it-IT" sz="2400" b="1" dirty="0">
              <a:latin typeface="Museo Sans 300" panose="02000000000000000000" pitchFamily="2" charset="77"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2F0E571-3BE3-92D7-65D6-282707400047}"/>
              </a:ext>
            </a:extLst>
          </p:cNvPr>
          <p:cNvSpPr txBox="1"/>
          <p:nvPr/>
        </p:nvSpPr>
        <p:spPr>
          <a:xfrm>
            <a:off x="6849423" y="4608764"/>
            <a:ext cx="46474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latin typeface="Museo Sans 300" panose="02000000000000000000" pitchFamily="2" charset="77"/>
              </a:rPr>
              <a:t>UMIDITA’: </a:t>
            </a:r>
            <a:r>
              <a:rPr lang="it-IT" sz="2400" b="1" i="1" dirty="0">
                <a:solidFill>
                  <a:srgbClr val="FF0000"/>
                </a:solidFill>
                <a:latin typeface="Museo Sans 300" panose="02000000000000000000" pitchFamily="2" charset="77"/>
              </a:rPr>
              <a:t>8,43 %</a:t>
            </a:r>
          </a:p>
          <a:p>
            <a:r>
              <a:rPr lang="it-IT" sz="2400" b="1" i="1" dirty="0">
                <a:latin typeface="Museo Sans 300" panose="02000000000000000000" pitchFamily="2" charset="77"/>
              </a:rPr>
              <a:t>PROTEINE: </a:t>
            </a:r>
            <a:r>
              <a:rPr lang="it-IT" sz="2400" b="1" i="1" dirty="0">
                <a:solidFill>
                  <a:srgbClr val="FF0000"/>
                </a:solidFill>
                <a:latin typeface="Museo Sans 300" panose="02000000000000000000" pitchFamily="2" charset="77"/>
              </a:rPr>
              <a:t>20,45 %</a:t>
            </a:r>
            <a:endParaRPr lang="it-IT" sz="2400" b="1" i="1" dirty="0">
              <a:latin typeface="Museo Sans 300" panose="02000000000000000000" pitchFamily="2" charset="77"/>
            </a:endParaRPr>
          </a:p>
          <a:p>
            <a:r>
              <a:rPr lang="it-IT" sz="2400" b="1" i="1" dirty="0">
                <a:latin typeface="Museo Sans 300" panose="02000000000000000000" pitchFamily="2" charset="77"/>
              </a:rPr>
              <a:t>CARICO DI </a:t>
            </a:r>
          </a:p>
          <a:p>
            <a:r>
              <a:rPr lang="it-IT" sz="2400" b="1" i="1" dirty="0">
                <a:latin typeface="Museo Sans 300" panose="02000000000000000000" pitchFamily="2" charset="77"/>
              </a:rPr>
              <a:t>ROTTURA ALLA F</a:t>
            </a:r>
            <a:r>
              <a:rPr lang="it-IT" sz="1000" b="1" i="1" dirty="0">
                <a:latin typeface="Museo Sans 300" panose="02000000000000000000" pitchFamily="2" charset="77"/>
              </a:rPr>
              <a:t>MAX</a:t>
            </a:r>
            <a:r>
              <a:rPr lang="it-IT" sz="2400" b="1" i="1" dirty="0">
                <a:latin typeface="Museo Sans 300" panose="02000000000000000000" pitchFamily="2" charset="77"/>
              </a:rPr>
              <a:t>: </a:t>
            </a:r>
            <a:r>
              <a:rPr lang="it-IT" sz="2400" b="1" i="1" dirty="0">
                <a:solidFill>
                  <a:srgbClr val="FF0000"/>
                </a:solidFill>
                <a:latin typeface="Museo Sans 300" panose="02000000000000000000" pitchFamily="2" charset="77"/>
              </a:rPr>
              <a:t>8998 N</a:t>
            </a:r>
            <a:endParaRPr lang="it-IT" sz="2400" b="1" i="1" dirty="0">
              <a:latin typeface="Museo Sans 300" panose="02000000000000000000" pitchFamily="2" charset="77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FBE46E9C-368B-11FC-25C9-418BC65EB41F}"/>
              </a:ext>
            </a:extLst>
          </p:cNvPr>
          <p:cNvSpPr/>
          <p:nvPr/>
        </p:nvSpPr>
        <p:spPr>
          <a:xfrm>
            <a:off x="4886138" y="1489189"/>
            <a:ext cx="37834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seo Sans 300" panose="02000000000000000000" pitchFamily="2" charset="77"/>
              </a:rPr>
              <a:t>VARIETÀ CECE</a:t>
            </a:r>
            <a:endParaRPr lang="it-IT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2F2F7B0-4B8C-EAC6-A37E-AC4EB8DFC3F6}"/>
              </a:ext>
            </a:extLst>
          </p:cNvPr>
          <p:cNvSpPr/>
          <p:nvPr/>
        </p:nvSpPr>
        <p:spPr>
          <a:xfrm>
            <a:off x="7352805" y="3893877"/>
            <a:ext cx="3139001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5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seo Sans 300" panose="02000000000000000000" pitchFamily="2" charset="77"/>
              </a:rPr>
              <a:t>PASCIÀ 3 (FG)</a:t>
            </a:r>
          </a:p>
        </p:txBody>
      </p:sp>
    </p:spTree>
    <p:extLst>
      <p:ext uri="{BB962C8B-B14F-4D97-AF65-F5344CB8AC3E}">
        <p14:creationId xmlns:p14="http://schemas.microsoft.com/office/powerpoint/2010/main" val="4196275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08C95CA-B10E-195E-317E-8066EBE9B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2F1E861A-F1D7-0F41-AB9F-B9C170DDCFF0}"/>
              </a:ext>
            </a:extLst>
          </p:cNvPr>
          <p:cNvSpPr/>
          <p:nvPr/>
        </p:nvSpPr>
        <p:spPr>
          <a:xfrm>
            <a:off x="0" y="-1"/>
            <a:ext cx="12205851" cy="6857999"/>
          </a:xfrm>
          <a:prstGeom prst="rect">
            <a:avLst/>
          </a:prstGeom>
          <a:solidFill>
            <a:schemeClr val="tx1">
              <a:alpha val="17278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AF569539-B823-794E-B4C5-5A7AF77504E1}"/>
              </a:ext>
            </a:extLst>
          </p:cNvPr>
          <p:cNvSpPr/>
          <p:nvPr/>
        </p:nvSpPr>
        <p:spPr>
          <a:xfrm>
            <a:off x="341416" y="1627423"/>
            <a:ext cx="11495314" cy="3911488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C854C58-387D-0A49-A513-6CFBEF271E41}"/>
              </a:ext>
            </a:extLst>
          </p:cNvPr>
          <p:cNvSpPr/>
          <p:nvPr/>
        </p:nvSpPr>
        <p:spPr>
          <a:xfrm>
            <a:off x="-13851" y="1"/>
            <a:ext cx="12205851" cy="1252330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glow>
              <a:schemeClr val="accent1">
                <a:alpha val="23851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EE99D5C-7F57-ED48-B2F5-6D9B87F86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667" y="195989"/>
            <a:ext cx="10490666" cy="720183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0BF653F-A69F-824B-BB44-420B20D2FF60}"/>
              </a:ext>
            </a:extLst>
          </p:cNvPr>
          <p:cNvSpPr txBox="1"/>
          <p:nvPr/>
        </p:nvSpPr>
        <p:spPr>
          <a:xfrm>
            <a:off x="1731887" y="902924"/>
            <a:ext cx="87143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Misura 16 - Cooperazione - Sottomisura 16.2 “Sostegno a progetti pilota e allo sviluppo di nuovi prodotti, pratiche, processi e tecnologie”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A9E5F5DB-ADB7-3928-2B8A-B3355FA3D389}"/>
              </a:ext>
            </a:extLst>
          </p:cNvPr>
          <p:cNvSpPr/>
          <p:nvPr/>
        </p:nvSpPr>
        <p:spPr>
          <a:xfrm>
            <a:off x="5356199" y="5734171"/>
            <a:ext cx="1479601" cy="917653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5000" dirty="0">
                <a:solidFill>
                  <a:schemeClr val="tx1"/>
                </a:solidFill>
              </a:rPr>
              <a:t>   </a:t>
            </a:r>
            <a:endParaRPr lang="it-IT" sz="5000" b="1" dirty="0">
              <a:solidFill>
                <a:schemeClr val="tx1"/>
              </a:solidFill>
            </a:endParaRPr>
          </a:p>
        </p:txBody>
      </p:sp>
      <p:pic>
        <p:nvPicPr>
          <p:cNvPr id="16" name="Immagine 15" descr="Immagine che contiene testo&#10;&#10;Descrizione generata automaticamente">
            <a:extLst>
              <a:ext uri="{FF2B5EF4-FFF2-40B4-BE49-F238E27FC236}">
                <a16:creationId xmlns:a16="http://schemas.microsoft.com/office/drawing/2014/main" id="{7B9FD8F9-41B7-07FF-1229-52EB157608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9647" y="5994293"/>
            <a:ext cx="1408370" cy="605954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:a16="http://schemas.microsoft.com/office/drawing/2014/main" id="{A747D10A-8321-5F4B-77F9-9B9227D9085A}"/>
              </a:ext>
            </a:extLst>
          </p:cNvPr>
          <p:cNvSpPr/>
          <p:nvPr/>
        </p:nvSpPr>
        <p:spPr>
          <a:xfrm>
            <a:off x="3551873" y="2091119"/>
            <a:ext cx="5088252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>
                <a:ln w="10160">
                  <a:noFill/>
                  <a:prstDash val="solid"/>
                </a:ln>
                <a:effectLst>
                  <a:outerShdw blurRad="38100" dist="22860" dir="5400000" sx="1000" sy="1000" algn="tl" rotWithShape="0">
                    <a:srgbClr val="000000">
                      <a:alpha val="30000"/>
                    </a:srgbClr>
                  </a:outerShdw>
                </a:effectLst>
                <a:latin typeface="Museo Sans 300" panose="02000000000000000000" pitchFamily="2" charset="77"/>
              </a:rPr>
              <a:t>MACINAZIONE</a:t>
            </a:r>
            <a:endParaRPr lang="it-IT" sz="5400" b="1" cap="none" spc="0" dirty="0">
              <a:ln w="10160">
                <a:noFill/>
                <a:prstDash val="solid"/>
              </a:ln>
              <a:effectLst>
                <a:outerShdw blurRad="38100" dist="22860" dir="5400000" sx="1000" sy="1000" algn="tl" rotWithShape="0">
                  <a:srgbClr val="000000">
                    <a:alpha val="30000"/>
                  </a:srgbClr>
                </a:outerShdw>
              </a:effectLst>
              <a:latin typeface="Museo Sans 300" panose="02000000000000000000" pitchFamily="2" charset="77"/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B0366027-8293-A0B1-31AC-A3D07B72F1A6}"/>
              </a:ext>
            </a:extLst>
          </p:cNvPr>
          <p:cNvSpPr/>
          <p:nvPr/>
        </p:nvSpPr>
        <p:spPr>
          <a:xfrm>
            <a:off x="2920075" y="3573744"/>
            <a:ext cx="21996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>
                <a:ln w="9525">
                  <a:noFill/>
                  <a:prstDash val="solid"/>
                </a:ln>
                <a:effectLst>
                  <a:outerShdw blurRad="12700" dist="38100" dir="2700000" sx="1000" sy="1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useo Sans 300" panose="02000000000000000000" pitchFamily="2" charset="77"/>
              </a:rPr>
              <a:t>D</a:t>
            </a:r>
            <a:r>
              <a:rPr lang="it-IT" sz="5400" b="1" cap="none" spc="0" dirty="0">
                <a:ln w="9525">
                  <a:noFill/>
                  <a:prstDash val="solid"/>
                </a:ln>
                <a:effectLst>
                  <a:outerShdw blurRad="12700" dist="38100" dir="2700000" sx="1000" sy="1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useo Sans 300" panose="02000000000000000000" pitchFamily="2" charset="77"/>
              </a:rPr>
              <a:t>ischi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163FBC44-D149-94D9-06BC-F6916756D432}"/>
              </a:ext>
            </a:extLst>
          </p:cNvPr>
          <p:cNvSpPr/>
          <p:nvPr/>
        </p:nvSpPr>
        <p:spPr>
          <a:xfrm>
            <a:off x="7072286" y="3573744"/>
            <a:ext cx="19752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>
                <a:ln w="9525">
                  <a:noFill/>
                  <a:prstDash val="solid"/>
                </a:ln>
                <a:effectLst>
                  <a:outerShdw blurRad="12700" dist="38100" dir="2700000" sx="1000" sy="1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useo Sans 300" panose="02000000000000000000" pitchFamily="2" charset="77"/>
              </a:rPr>
              <a:t>Lame</a:t>
            </a:r>
            <a:endParaRPr lang="it-IT" sz="5400" b="1" cap="none" spc="0" dirty="0">
              <a:ln w="9525">
                <a:noFill/>
                <a:prstDash val="solid"/>
              </a:ln>
              <a:effectLst>
                <a:outerShdw blurRad="12700" dist="38100" dir="2700000" sx="1000" sy="1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useo Sans 300" panose="02000000000000000000" pitchFamily="2" charset="77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5BA7D705-7142-ABEC-3285-9C486F486C7C}"/>
              </a:ext>
            </a:extLst>
          </p:cNvPr>
          <p:cNvSpPr txBox="1"/>
          <p:nvPr/>
        </p:nvSpPr>
        <p:spPr>
          <a:xfrm>
            <a:off x="6634666" y="4589482"/>
            <a:ext cx="28504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latin typeface="Museo Sans 300" panose="02000000000000000000" pitchFamily="2" charset="77"/>
              </a:rPr>
              <a:t>Un solo passaggio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1031B371-C686-4742-63CF-919142A54CEA}"/>
              </a:ext>
            </a:extLst>
          </p:cNvPr>
          <p:cNvSpPr txBox="1"/>
          <p:nvPr/>
        </p:nvSpPr>
        <p:spPr>
          <a:xfrm>
            <a:off x="2630732" y="4589482"/>
            <a:ext cx="2736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latin typeface="Museo Sans 300" panose="02000000000000000000" pitchFamily="2" charset="77"/>
              </a:rPr>
              <a:t>Quattro passaggi</a:t>
            </a:r>
          </a:p>
        </p:txBody>
      </p:sp>
      <p:sp>
        <p:nvSpPr>
          <p:cNvPr id="25" name="Freccia in giù 8">
            <a:extLst>
              <a:ext uri="{FF2B5EF4-FFF2-40B4-BE49-F238E27FC236}">
                <a16:creationId xmlns:a16="http://schemas.microsoft.com/office/drawing/2014/main" id="{1CE2EA97-068F-8557-CF62-C5C56EDC9476}"/>
              </a:ext>
            </a:extLst>
          </p:cNvPr>
          <p:cNvSpPr/>
          <p:nvPr/>
        </p:nvSpPr>
        <p:spPr>
          <a:xfrm rot="20446798">
            <a:off x="7746349" y="2943514"/>
            <a:ext cx="193176" cy="72567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6" name="Freccia in giù 8">
            <a:extLst>
              <a:ext uri="{FF2B5EF4-FFF2-40B4-BE49-F238E27FC236}">
                <a16:creationId xmlns:a16="http://schemas.microsoft.com/office/drawing/2014/main" id="{DE6D492E-FF7E-2864-BAC6-8979DDC4CCD4}"/>
              </a:ext>
            </a:extLst>
          </p:cNvPr>
          <p:cNvSpPr/>
          <p:nvPr/>
        </p:nvSpPr>
        <p:spPr>
          <a:xfrm rot="2300160">
            <a:off x="4580744" y="2929883"/>
            <a:ext cx="193176" cy="72567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38325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CF64C93-EF28-B15C-F467-1935C99F3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2F1E861A-F1D7-0F41-AB9F-B9C170DDCFF0}"/>
              </a:ext>
            </a:extLst>
          </p:cNvPr>
          <p:cNvSpPr/>
          <p:nvPr/>
        </p:nvSpPr>
        <p:spPr>
          <a:xfrm>
            <a:off x="0" y="-1"/>
            <a:ext cx="12205851" cy="6858000"/>
          </a:xfrm>
          <a:prstGeom prst="rect">
            <a:avLst/>
          </a:prstGeom>
          <a:solidFill>
            <a:schemeClr val="tx1">
              <a:alpha val="17278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AF569539-B823-794E-B4C5-5A7AF77504E1}"/>
              </a:ext>
            </a:extLst>
          </p:cNvPr>
          <p:cNvSpPr/>
          <p:nvPr/>
        </p:nvSpPr>
        <p:spPr>
          <a:xfrm>
            <a:off x="3158340" y="1623106"/>
            <a:ext cx="7423934" cy="4855234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sz="5000" b="1" dirty="0">
              <a:solidFill>
                <a:schemeClr val="tx1"/>
              </a:solidFill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C854C58-387D-0A49-A513-6CFBEF271E41}"/>
              </a:ext>
            </a:extLst>
          </p:cNvPr>
          <p:cNvSpPr/>
          <p:nvPr/>
        </p:nvSpPr>
        <p:spPr>
          <a:xfrm>
            <a:off x="-13851" y="1"/>
            <a:ext cx="12205851" cy="1252330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glow>
              <a:schemeClr val="accent1">
                <a:alpha val="23851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EE99D5C-7F57-ED48-B2F5-6D9B87F86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667" y="195989"/>
            <a:ext cx="10490666" cy="720183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0BF653F-A69F-824B-BB44-420B20D2FF60}"/>
              </a:ext>
            </a:extLst>
          </p:cNvPr>
          <p:cNvSpPr txBox="1"/>
          <p:nvPr/>
        </p:nvSpPr>
        <p:spPr>
          <a:xfrm>
            <a:off x="1731887" y="902924"/>
            <a:ext cx="87143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Misura 16 - Cooperazione - Sottomisura 16.2 “Sostegno a progetti pilota e allo sviluppo di nuovi prodotti, pratiche, processi e tecnologie”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8A746564-F65F-D89B-3177-5A97B2E42232}"/>
              </a:ext>
            </a:extLst>
          </p:cNvPr>
          <p:cNvSpPr/>
          <p:nvPr/>
        </p:nvSpPr>
        <p:spPr>
          <a:xfrm>
            <a:off x="69014" y="3428999"/>
            <a:ext cx="1479601" cy="917653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5000" dirty="0">
                <a:solidFill>
                  <a:schemeClr val="tx1"/>
                </a:solidFill>
              </a:rPr>
              <a:t>   </a:t>
            </a:r>
            <a:endParaRPr lang="it-IT" sz="5000" b="1" dirty="0">
              <a:solidFill>
                <a:schemeClr val="tx1"/>
              </a:solidFill>
            </a:endParaRPr>
          </a:p>
        </p:txBody>
      </p:sp>
      <p:pic>
        <p:nvPicPr>
          <p:cNvPr id="15" name="Immagine 14" descr="Immagine che contiene testo&#10;&#10;Descrizione generata automaticamente">
            <a:extLst>
              <a:ext uri="{FF2B5EF4-FFF2-40B4-BE49-F238E27FC236}">
                <a16:creationId xmlns:a16="http://schemas.microsoft.com/office/drawing/2014/main" id="{B7DDB6CC-66F2-B3B3-9915-5E06D325D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62" y="3689121"/>
            <a:ext cx="1408370" cy="605954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69C242F6-C68F-4745-36D3-CF25ABE44C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8340" y="1623107"/>
            <a:ext cx="7423934" cy="485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262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08C95CA-B10E-195E-317E-8066EBE9B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2F1E861A-F1D7-0F41-AB9F-B9C170DDCFF0}"/>
              </a:ext>
            </a:extLst>
          </p:cNvPr>
          <p:cNvSpPr/>
          <p:nvPr/>
        </p:nvSpPr>
        <p:spPr>
          <a:xfrm>
            <a:off x="0" y="-1"/>
            <a:ext cx="12205851" cy="6857999"/>
          </a:xfrm>
          <a:prstGeom prst="rect">
            <a:avLst/>
          </a:prstGeom>
          <a:solidFill>
            <a:schemeClr val="tx1">
              <a:alpha val="17278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AF569539-B823-794E-B4C5-5A7AF77504E1}"/>
              </a:ext>
            </a:extLst>
          </p:cNvPr>
          <p:cNvSpPr/>
          <p:nvPr/>
        </p:nvSpPr>
        <p:spPr>
          <a:xfrm>
            <a:off x="341416" y="1627423"/>
            <a:ext cx="11495314" cy="3911488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C854C58-387D-0A49-A513-6CFBEF271E41}"/>
              </a:ext>
            </a:extLst>
          </p:cNvPr>
          <p:cNvSpPr/>
          <p:nvPr/>
        </p:nvSpPr>
        <p:spPr>
          <a:xfrm>
            <a:off x="-13851" y="1"/>
            <a:ext cx="12205851" cy="1252330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glow>
              <a:schemeClr val="accent1">
                <a:alpha val="23851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EE99D5C-7F57-ED48-B2F5-6D9B87F86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667" y="195989"/>
            <a:ext cx="10490666" cy="720183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0BF653F-A69F-824B-BB44-420B20D2FF60}"/>
              </a:ext>
            </a:extLst>
          </p:cNvPr>
          <p:cNvSpPr txBox="1"/>
          <p:nvPr/>
        </p:nvSpPr>
        <p:spPr>
          <a:xfrm>
            <a:off x="1731887" y="902924"/>
            <a:ext cx="87143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Misura 16 - Cooperazione - Sottomisura 16.2 “Sostegno a progetti pilota e allo sviluppo di nuovi prodotti, pratiche, processi e tecnologie”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A9E5F5DB-ADB7-3928-2B8A-B3355FA3D389}"/>
              </a:ext>
            </a:extLst>
          </p:cNvPr>
          <p:cNvSpPr/>
          <p:nvPr/>
        </p:nvSpPr>
        <p:spPr>
          <a:xfrm>
            <a:off x="5356199" y="5734171"/>
            <a:ext cx="1479601" cy="917653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5000" dirty="0">
                <a:solidFill>
                  <a:schemeClr val="tx1"/>
                </a:solidFill>
              </a:rPr>
              <a:t>   </a:t>
            </a:r>
            <a:endParaRPr lang="it-IT" sz="5000" b="1" dirty="0">
              <a:solidFill>
                <a:schemeClr val="tx1"/>
              </a:solidFill>
            </a:endParaRPr>
          </a:p>
        </p:txBody>
      </p:sp>
      <p:pic>
        <p:nvPicPr>
          <p:cNvPr id="16" name="Immagine 15" descr="Immagine che contiene testo&#10;&#10;Descrizione generata automaticamente">
            <a:extLst>
              <a:ext uri="{FF2B5EF4-FFF2-40B4-BE49-F238E27FC236}">
                <a16:creationId xmlns:a16="http://schemas.microsoft.com/office/drawing/2014/main" id="{7B9FD8F9-41B7-07FF-1229-52EB157608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9647" y="5994293"/>
            <a:ext cx="1408370" cy="605954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056D3A83-E3F8-D244-B5EF-8AF1C5C473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124" y="1778781"/>
            <a:ext cx="5505254" cy="360594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49A018C6-73C2-4F17-B512-B572B55B35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8632" y="1886858"/>
            <a:ext cx="5175251" cy="338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109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08C95CA-B10E-195E-317E-8066EBE9B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2F1E861A-F1D7-0F41-AB9F-B9C170DDCFF0}"/>
              </a:ext>
            </a:extLst>
          </p:cNvPr>
          <p:cNvSpPr/>
          <p:nvPr/>
        </p:nvSpPr>
        <p:spPr>
          <a:xfrm>
            <a:off x="0" y="-1"/>
            <a:ext cx="12205851" cy="6857999"/>
          </a:xfrm>
          <a:prstGeom prst="rect">
            <a:avLst/>
          </a:prstGeom>
          <a:solidFill>
            <a:schemeClr val="tx1">
              <a:alpha val="17278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AF569539-B823-794E-B4C5-5A7AF77504E1}"/>
              </a:ext>
            </a:extLst>
          </p:cNvPr>
          <p:cNvSpPr/>
          <p:nvPr/>
        </p:nvSpPr>
        <p:spPr>
          <a:xfrm>
            <a:off x="341416" y="1627423"/>
            <a:ext cx="11495314" cy="3911488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C854C58-387D-0A49-A513-6CFBEF271E41}"/>
              </a:ext>
            </a:extLst>
          </p:cNvPr>
          <p:cNvSpPr/>
          <p:nvPr/>
        </p:nvSpPr>
        <p:spPr>
          <a:xfrm>
            <a:off x="-13851" y="1"/>
            <a:ext cx="12205851" cy="1252330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glow>
              <a:schemeClr val="accent1">
                <a:alpha val="23851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EE99D5C-7F57-ED48-B2F5-6D9B87F86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667" y="195989"/>
            <a:ext cx="10490666" cy="720183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0BF653F-A69F-824B-BB44-420B20D2FF60}"/>
              </a:ext>
            </a:extLst>
          </p:cNvPr>
          <p:cNvSpPr txBox="1"/>
          <p:nvPr/>
        </p:nvSpPr>
        <p:spPr>
          <a:xfrm>
            <a:off x="1731887" y="902924"/>
            <a:ext cx="87143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Misura 16 - Cooperazione - Sottomisura 16.2 “Sostegno a progetti pilota e allo sviluppo di nuovi prodotti, pratiche, processi e tecnologie”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A9E5F5DB-ADB7-3928-2B8A-B3355FA3D389}"/>
              </a:ext>
            </a:extLst>
          </p:cNvPr>
          <p:cNvSpPr/>
          <p:nvPr/>
        </p:nvSpPr>
        <p:spPr>
          <a:xfrm>
            <a:off x="5356199" y="5734171"/>
            <a:ext cx="1479601" cy="917653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5000" dirty="0">
                <a:solidFill>
                  <a:schemeClr val="tx1"/>
                </a:solidFill>
              </a:rPr>
              <a:t>   </a:t>
            </a:r>
            <a:endParaRPr lang="it-IT" sz="5000" b="1" dirty="0">
              <a:solidFill>
                <a:schemeClr val="tx1"/>
              </a:solidFill>
            </a:endParaRPr>
          </a:p>
        </p:txBody>
      </p:sp>
      <p:pic>
        <p:nvPicPr>
          <p:cNvPr id="16" name="Immagine 15" descr="Immagine che contiene testo&#10;&#10;Descrizione generata automaticamente">
            <a:extLst>
              <a:ext uri="{FF2B5EF4-FFF2-40B4-BE49-F238E27FC236}">
                <a16:creationId xmlns:a16="http://schemas.microsoft.com/office/drawing/2014/main" id="{7B9FD8F9-41B7-07FF-1229-52EB157608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9647" y="5994293"/>
            <a:ext cx="1408370" cy="60595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1D7D5527-0701-47A4-236D-7642C58920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051" y="1712301"/>
            <a:ext cx="5608948" cy="3668237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028D691D-C2A7-C84B-E8F0-F3C83383B5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4585" y="1833605"/>
            <a:ext cx="5350364" cy="349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193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CF64C93-EF28-B15C-F467-1935C99F3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2F1E861A-F1D7-0F41-AB9F-B9C170DDCFF0}"/>
              </a:ext>
            </a:extLst>
          </p:cNvPr>
          <p:cNvSpPr/>
          <p:nvPr/>
        </p:nvSpPr>
        <p:spPr>
          <a:xfrm>
            <a:off x="0" y="-1"/>
            <a:ext cx="12205851" cy="6858000"/>
          </a:xfrm>
          <a:prstGeom prst="rect">
            <a:avLst/>
          </a:prstGeom>
          <a:solidFill>
            <a:schemeClr val="tx1">
              <a:alpha val="17278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AF569539-B823-794E-B4C5-5A7AF77504E1}"/>
              </a:ext>
            </a:extLst>
          </p:cNvPr>
          <p:cNvSpPr/>
          <p:nvPr/>
        </p:nvSpPr>
        <p:spPr>
          <a:xfrm>
            <a:off x="1607145" y="1378679"/>
            <a:ext cx="10341393" cy="5213692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sz="5000" b="1" dirty="0">
              <a:solidFill>
                <a:schemeClr val="tx1"/>
              </a:solidFill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C854C58-387D-0A49-A513-6CFBEF271E41}"/>
              </a:ext>
            </a:extLst>
          </p:cNvPr>
          <p:cNvSpPr/>
          <p:nvPr/>
        </p:nvSpPr>
        <p:spPr>
          <a:xfrm>
            <a:off x="-13851" y="1"/>
            <a:ext cx="12205851" cy="1252330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glow>
              <a:schemeClr val="accent1">
                <a:alpha val="23851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EE99D5C-7F57-ED48-B2F5-6D9B87F86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667" y="195989"/>
            <a:ext cx="10490666" cy="720183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0BF653F-A69F-824B-BB44-420B20D2FF60}"/>
              </a:ext>
            </a:extLst>
          </p:cNvPr>
          <p:cNvSpPr txBox="1"/>
          <p:nvPr/>
        </p:nvSpPr>
        <p:spPr>
          <a:xfrm>
            <a:off x="1731887" y="902924"/>
            <a:ext cx="87143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Misura 16 - Cooperazione - Sottomisura 16.2 “Sostegno a progetti pilota e allo sviluppo di nuovi prodotti, pratiche, processi e tecnologie”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8A746564-F65F-D89B-3177-5A97B2E42232}"/>
              </a:ext>
            </a:extLst>
          </p:cNvPr>
          <p:cNvSpPr/>
          <p:nvPr/>
        </p:nvSpPr>
        <p:spPr>
          <a:xfrm>
            <a:off x="69014" y="3428999"/>
            <a:ext cx="1479601" cy="917653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5000" dirty="0">
                <a:solidFill>
                  <a:schemeClr val="tx1"/>
                </a:solidFill>
              </a:rPr>
              <a:t>   </a:t>
            </a:r>
            <a:endParaRPr lang="it-IT" sz="5000" b="1" dirty="0">
              <a:solidFill>
                <a:schemeClr val="tx1"/>
              </a:solidFill>
            </a:endParaRPr>
          </a:p>
        </p:txBody>
      </p:sp>
      <p:pic>
        <p:nvPicPr>
          <p:cNvPr id="15" name="Immagine 14" descr="Immagine che contiene testo&#10;&#10;Descrizione generata automaticamente">
            <a:extLst>
              <a:ext uri="{FF2B5EF4-FFF2-40B4-BE49-F238E27FC236}">
                <a16:creationId xmlns:a16="http://schemas.microsoft.com/office/drawing/2014/main" id="{B7DDB6CC-66F2-B3B3-9915-5E06D325D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62" y="3689121"/>
            <a:ext cx="1408370" cy="605954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937A86BD-FBF1-3855-E9B3-C4A4A781E5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0875" y="2510018"/>
            <a:ext cx="5753931" cy="3673267"/>
          </a:xfrm>
          <a:prstGeom prst="rect">
            <a:avLst/>
          </a:prstGeom>
        </p:spPr>
      </p:pic>
      <p:sp>
        <p:nvSpPr>
          <p:cNvPr id="21" name="Ovale 20">
            <a:extLst>
              <a:ext uri="{FF2B5EF4-FFF2-40B4-BE49-F238E27FC236}">
                <a16:creationId xmlns:a16="http://schemas.microsoft.com/office/drawing/2014/main" id="{2C6973BD-109F-72CB-6299-DC76EB9C45F4}"/>
              </a:ext>
            </a:extLst>
          </p:cNvPr>
          <p:cNvSpPr/>
          <p:nvPr/>
        </p:nvSpPr>
        <p:spPr>
          <a:xfrm>
            <a:off x="8845240" y="3600200"/>
            <a:ext cx="364649" cy="3357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noFill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B5D1F260-BE30-E407-E3AC-F7F529748642}"/>
              </a:ext>
            </a:extLst>
          </p:cNvPr>
          <p:cNvSpPr txBox="1"/>
          <p:nvPr/>
        </p:nvSpPr>
        <p:spPr>
          <a:xfrm>
            <a:off x="5795580" y="4522103"/>
            <a:ext cx="752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  <a:highlight>
                  <a:srgbClr val="00FFFF"/>
                </a:highlight>
                <a:latin typeface="Museo Sans 300" panose="02000000000000000000" pitchFamily="2" charset="77"/>
              </a:rPr>
              <a:t>Beta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C148C62D-AAF7-B67F-7F5D-B40EC2DB1CB2}"/>
              </a:ext>
            </a:extLst>
          </p:cNvPr>
          <p:cNvSpPr txBox="1"/>
          <p:nvPr/>
        </p:nvSpPr>
        <p:spPr>
          <a:xfrm>
            <a:off x="8787867" y="3179827"/>
            <a:ext cx="4793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  <a:highlight>
                  <a:srgbClr val="FFFF00"/>
                </a:highlight>
                <a:latin typeface="Museo Sans 300" panose="02000000000000000000" pitchFamily="2" charset="77"/>
              </a:rPr>
              <a:t>C</a:t>
            </a:r>
            <a:r>
              <a:rPr lang="it-IT" sz="2000" b="1" baseline="-25000" dirty="0">
                <a:solidFill>
                  <a:srgbClr val="FF0000"/>
                </a:solidFill>
                <a:highlight>
                  <a:srgbClr val="FFFF00"/>
                </a:highlight>
                <a:latin typeface="Museo Sans 300" panose="02000000000000000000" pitchFamily="2" charset="77"/>
              </a:rPr>
              <a:t>5</a:t>
            </a: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5E329C0A-4FF9-381B-63AF-72368B2EC6F2}"/>
              </a:ext>
            </a:extLst>
          </p:cNvPr>
          <p:cNvSpPr/>
          <p:nvPr/>
        </p:nvSpPr>
        <p:spPr>
          <a:xfrm>
            <a:off x="3507696" y="1338153"/>
            <a:ext cx="675590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000" b="1" cap="none" spc="0" dirty="0">
                <a:ln w="0"/>
                <a:effectLst>
                  <a:reflection blurRad="6350" stA="53000" endA="300" endPos="0" dir="5400000" sy="-90000" algn="bl" rotWithShape="0"/>
                </a:effectLst>
                <a:latin typeface="Museo Sans 300" panose="02000000000000000000" pitchFamily="2" charset="77"/>
              </a:rPr>
              <a:t>Valutazione proprietà reologiche farina cruda e cotta</a:t>
            </a:r>
          </a:p>
        </p:txBody>
      </p:sp>
      <p:cxnSp>
        <p:nvCxnSpPr>
          <p:cNvPr id="28" name="Connettore diritto 4">
            <a:extLst>
              <a:ext uri="{FF2B5EF4-FFF2-40B4-BE49-F238E27FC236}">
                <a16:creationId xmlns:a16="http://schemas.microsoft.com/office/drawing/2014/main" id="{A4C6608C-CEBC-5E24-1DBE-3F428937544C}"/>
              </a:ext>
            </a:extLst>
          </p:cNvPr>
          <p:cNvCxnSpPr>
            <a:cxnSpLocks/>
          </p:cNvCxnSpPr>
          <p:nvPr/>
        </p:nvCxnSpPr>
        <p:spPr>
          <a:xfrm>
            <a:off x="5266267" y="4843605"/>
            <a:ext cx="1177378" cy="41825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" name="Connettore diritto 5">
            <a:extLst>
              <a:ext uri="{FF2B5EF4-FFF2-40B4-BE49-F238E27FC236}">
                <a16:creationId xmlns:a16="http://schemas.microsoft.com/office/drawing/2014/main" id="{52B7D466-D81D-95AD-BDD2-FF189B15F56A}"/>
              </a:ext>
            </a:extLst>
          </p:cNvPr>
          <p:cNvCxnSpPr>
            <a:cxnSpLocks/>
          </p:cNvCxnSpPr>
          <p:nvPr/>
        </p:nvCxnSpPr>
        <p:spPr>
          <a:xfrm flipV="1">
            <a:off x="6171645" y="4295075"/>
            <a:ext cx="624614" cy="96301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A7574BF4-DA0C-0CDF-AC47-E52503261644}"/>
              </a:ext>
            </a:extLst>
          </p:cNvPr>
          <p:cNvSpPr txBox="1"/>
          <p:nvPr/>
        </p:nvSpPr>
        <p:spPr>
          <a:xfrm>
            <a:off x="5347861" y="4701306"/>
            <a:ext cx="710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  <a:highlight>
                  <a:srgbClr val="FFFF00"/>
                </a:highlight>
                <a:latin typeface="Museo Sans 300" panose="02000000000000000000" pitchFamily="2" charset="77"/>
              </a:rPr>
              <a:t>Alfa</a:t>
            </a:r>
          </a:p>
        </p:txBody>
      </p:sp>
    </p:spTree>
    <p:extLst>
      <p:ext uri="{BB962C8B-B14F-4D97-AF65-F5344CB8AC3E}">
        <p14:creationId xmlns:p14="http://schemas.microsoft.com/office/powerpoint/2010/main" val="2128924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08C95CA-B10E-195E-317E-8066EBE9B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2F1E861A-F1D7-0F41-AB9F-B9C170DDCFF0}"/>
              </a:ext>
            </a:extLst>
          </p:cNvPr>
          <p:cNvSpPr/>
          <p:nvPr/>
        </p:nvSpPr>
        <p:spPr>
          <a:xfrm>
            <a:off x="0" y="-1"/>
            <a:ext cx="12205851" cy="6857999"/>
          </a:xfrm>
          <a:prstGeom prst="rect">
            <a:avLst/>
          </a:prstGeom>
          <a:solidFill>
            <a:schemeClr val="tx1">
              <a:alpha val="17278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AF569539-B823-794E-B4C5-5A7AF77504E1}"/>
              </a:ext>
            </a:extLst>
          </p:cNvPr>
          <p:cNvSpPr/>
          <p:nvPr/>
        </p:nvSpPr>
        <p:spPr>
          <a:xfrm>
            <a:off x="341416" y="1627423"/>
            <a:ext cx="11495314" cy="3911488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C854C58-387D-0A49-A513-6CFBEF271E41}"/>
              </a:ext>
            </a:extLst>
          </p:cNvPr>
          <p:cNvSpPr/>
          <p:nvPr/>
        </p:nvSpPr>
        <p:spPr>
          <a:xfrm>
            <a:off x="-13851" y="1"/>
            <a:ext cx="12205851" cy="1252330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glow>
              <a:schemeClr val="accent1">
                <a:alpha val="23851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EE99D5C-7F57-ED48-B2F5-6D9B87F86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667" y="195989"/>
            <a:ext cx="10490666" cy="720183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0BF653F-A69F-824B-BB44-420B20D2FF60}"/>
              </a:ext>
            </a:extLst>
          </p:cNvPr>
          <p:cNvSpPr txBox="1"/>
          <p:nvPr/>
        </p:nvSpPr>
        <p:spPr>
          <a:xfrm>
            <a:off x="1731887" y="902924"/>
            <a:ext cx="87143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Misura 16 - Cooperazione - Sottomisura 16.2 “Sostegno a progetti pilota e allo sviluppo di nuovi prodotti, pratiche, processi e tecnologie”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A9E5F5DB-ADB7-3928-2B8A-B3355FA3D389}"/>
              </a:ext>
            </a:extLst>
          </p:cNvPr>
          <p:cNvSpPr/>
          <p:nvPr/>
        </p:nvSpPr>
        <p:spPr>
          <a:xfrm>
            <a:off x="5356199" y="5734171"/>
            <a:ext cx="1479601" cy="917653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5000" dirty="0">
                <a:solidFill>
                  <a:schemeClr val="tx1"/>
                </a:solidFill>
              </a:rPr>
              <a:t>   </a:t>
            </a:r>
            <a:endParaRPr lang="it-IT" sz="5000" b="1" dirty="0">
              <a:solidFill>
                <a:schemeClr val="tx1"/>
              </a:solidFill>
            </a:endParaRPr>
          </a:p>
        </p:txBody>
      </p:sp>
      <p:pic>
        <p:nvPicPr>
          <p:cNvPr id="16" name="Immagine 15" descr="Immagine che contiene testo&#10;&#10;Descrizione generata automaticamente">
            <a:extLst>
              <a:ext uri="{FF2B5EF4-FFF2-40B4-BE49-F238E27FC236}">
                <a16:creationId xmlns:a16="http://schemas.microsoft.com/office/drawing/2014/main" id="{7B9FD8F9-41B7-07FF-1229-52EB157608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9647" y="5994293"/>
            <a:ext cx="1408370" cy="60595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06DD560-082F-66A4-44EF-783F2DC941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4825" y="1831697"/>
            <a:ext cx="5356199" cy="350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8025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650</Words>
  <Application>Microsoft Macintosh PowerPoint</Application>
  <PresentationFormat>Widescreen</PresentationFormat>
  <Paragraphs>71</Paragraphs>
  <Slides>21</Slides>
  <Notes>1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Museo Sans 300</vt:lpstr>
      <vt:lpstr>Tema di Office</vt:lpstr>
      <vt:lpstr>Immagine bitmap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Milena Sinigaglia</dc:creator>
  <cp:lastModifiedBy>Milena Sinigaglia</cp:lastModifiedBy>
  <cp:revision>11</cp:revision>
  <dcterms:created xsi:type="dcterms:W3CDTF">2021-12-02T09:07:25Z</dcterms:created>
  <dcterms:modified xsi:type="dcterms:W3CDTF">2022-07-13T09:52:33Z</dcterms:modified>
</cp:coreProperties>
</file>